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86" r:id="rId2"/>
    <p:sldMasterId id="2147483788" r:id="rId3"/>
    <p:sldMasterId id="2147483818" r:id="rId4"/>
  </p:sldMasterIdLst>
  <p:notesMasterIdLst>
    <p:notesMasterId r:id="rId33"/>
  </p:notesMasterIdLst>
  <p:handoutMasterIdLst>
    <p:handoutMasterId r:id="rId34"/>
  </p:handoutMasterIdLst>
  <p:sldIdLst>
    <p:sldId id="560" r:id="rId5"/>
    <p:sldId id="561" r:id="rId6"/>
    <p:sldId id="578" r:id="rId7"/>
    <p:sldId id="562" r:id="rId8"/>
    <p:sldId id="563" r:id="rId9"/>
    <p:sldId id="517" r:id="rId10"/>
    <p:sldId id="518" r:id="rId11"/>
    <p:sldId id="530" r:id="rId12"/>
    <p:sldId id="514" r:id="rId13"/>
    <p:sldId id="535" r:id="rId14"/>
    <p:sldId id="536" r:id="rId15"/>
    <p:sldId id="537" r:id="rId16"/>
    <p:sldId id="538" r:id="rId17"/>
    <p:sldId id="539" r:id="rId18"/>
    <p:sldId id="541" r:id="rId19"/>
    <p:sldId id="542" r:id="rId20"/>
    <p:sldId id="567" r:id="rId21"/>
    <p:sldId id="568" r:id="rId22"/>
    <p:sldId id="570" r:id="rId23"/>
    <p:sldId id="571" r:id="rId24"/>
    <p:sldId id="559" r:id="rId25"/>
    <p:sldId id="572" r:id="rId26"/>
    <p:sldId id="573" r:id="rId27"/>
    <p:sldId id="574" r:id="rId28"/>
    <p:sldId id="575" r:id="rId29"/>
    <p:sldId id="576" r:id="rId30"/>
    <p:sldId id="556" r:id="rId31"/>
    <p:sldId id="555" r:id="rId32"/>
  </p:sldIdLst>
  <p:sldSz cx="9144000" cy="6858000" type="screen4x3"/>
  <p:notesSz cx="7010400" cy="9236075"/>
  <p:custDataLst>
    <p:tags r:id="rId35"/>
  </p:custDataLst>
  <p:defaultTextStyle>
    <a:defPPr>
      <a:defRPr lang="en-US"/>
    </a:defPPr>
    <a:lvl1pPr algn="l" rtl="0" fontAlgn="base">
      <a:spcBef>
        <a:spcPct val="0"/>
      </a:spcBef>
      <a:spcAft>
        <a:spcPct val="0"/>
      </a:spcAft>
      <a:defRPr sz="3800" b="1" kern="1200">
        <a:solidFill>
          <a:srgbClr val="003399"/>
        </a:solidFill>
        <a:latin typeface="Verdana" pitchFamily="34" charset="0"/>
        <a:ea typeface="+mn-ea"/>
        <a:cs typeface="Arial" charset="0"/>
      </a:defRPr>
    </a:lvl1pPr>
    <a:lvl2pPr marL="457200" algn="l" rtl="0" fontAlgn="base">
      <a:spcBef>
        <a:spcPct val="0"/>
      </a:spcBef>
      <a:spcAft>
        <a:spcPct val="0"/>
      </a:spcAft>
      <a:defRPr sz="3800" b="1" kern="1200">
        <a:solidFill>
          <a:srgbClr val="003399"/>
        </a:solidFill>
        <a:latin typeface="Verdana" pitchFamily="34" charset="0"/>
        <a:ea typeface="+mn-ea"/>
        <a:cs typeface="Arial" charset="0"/>
      </a:defRPr>
    </a:lvl2pPr>
    <a:lvl3pPr marL="914400" algn="l" rtl="0" fontAlgn="base">
      <a:spcBef>
        <a:spcPct val="0"/>
      </a:spcBef>
      <a:spcAft>
        <a:spcPct val="0"/>
      </a:spcAft>
      <a:defRPr sz="3800" b="1" kern="1200">
        <a:solidFill>
          <a:srgbClr val="003399"/>
        </a:solidFill>
        <a:latin typeface="Verdana" pitchFamily="34" charset="0"/>
        <a:ea typeface="+mn-ea"/>
        <a:cs typeface="Arial" charset="0"/>
      </a:defRPr>
    </a:lvl3pPr>
    <a:lvl4pPr marL="1371600" algn="l" rtl="0" fontAlgn="base">
      <a:spcBef>
        <a:spcPct val="0"/>
      </a:spcBef>
      <a:spcAft>
        <a:spcPct val="0"/>
      </a:spcAft>
      <a:defRPr sz="3800" b="1" kern="1200">
        <a:solidFill>
          <a:srgbClr val="003399"/>
        </a:solidFill>
        <a:latin typeface="Verdana" pitchFamily="34" charset="0"/>
        <a:ea typeface="+mn-ea"/>
        <a:cs typeface="Arial" charset="0"/>
      </a:defRPr>
    </a:lvl4pPr>
    <a:lvl5pPr marL="1828800" algn="l" rtl="0" fontAlgn="base">
      <a:spcBef>
        <a:spcPct val="0"/>
      </a:spcBef>
      <a:spcAft>
        <a:spcPct val="0"/>
      </a:spcAft>
      <a:defRPr sz="3800" b="1" kern="1200">
        <a:solidFill>
          <a:srgbClr val="003399"/>
        </a:solidFill>
        <a:latin typeface="Verdana" pitchFamily="34" charset="0"/>
        <a:ea typeface="+mn-ea"/>
        <a:cs typeface="Arial" charset="0"/>
      </a:defRPr>
    </a:lvl5pPr>
    <a:lvl6pPr marL="2286000" algn="l" defTabSz="914400" rtl="0" eaLnBrk="1" latinLnBrk="0" hangingPunct="1">
      <a:defRPr sz="3800" b="1" kern="1200">
        <a:solidFill>
          <a:srgbClr val="003399"/>
        </a:solidFill>
        <a:latin typeface="Verdana" pitchFamily="34" charset="0"/>
        <a:ea typeface="+mn-ea"/>
        <a:cs typeface="Arial" charset="0"/>
      </a:defRPr>
    </a:lvl6pPr>
    <a:lvl7pPr marL="2743200" algn="l" defTabSz="914400" rtl="0" eaLnBrk="1" latinLnBrk="0" hangingPunct="1">
      <a:defRPr sz="3800" b="1" kern="1200">
        <a:solidFill>
          <a:srgbClr val="003399"/>
        </a:solidFill>
        <a:latin typeface="Verdana" pitchFamily="34" charset="0"/>
        <a:ea typeface="+mn-ea"/>
        <a:cs typeface="Arial" charset="0"/>
      </a:defRPr>
    </a:lvl7pPr>
    <a:lvl8pPr marL="3200400" algn="l" defTabSz="914400" rtl="0" eaLnBrk="1" latinLnBrk="0" hangingPunct="1">
      <a:defRPr sz="3800" b="1" kern="1200">
        <a:solidFill>
          <a:srgbClr val="003399"/>
        </a:solidFill>
        <a:latin typeface="Verdana" pitchFamily="34" charset="0"/>
        <a:ea typeface="+mn-ea"/>
        <a:cs typeface="Arial" charset="0"/>
      </a:defRPr>
    </a:lvl8pPr>
    <a:lvl9pPr marL="3657600" algn="l" defTabSz="914400" rtl="0" eaLnBrk="1" latinLnBrk="0" hangingPunct="1">
      <a:defRPr sz="3800" b="1" kern="1200">
        <a:solidFill>
          <a:srgbClr val="003399"/>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1" clrIdx="0">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292929"/>
    <a:srgbClr val="003FBE"/>
    <a:srgbClr val="006600"/>
    <a:srgbClr val="008000"/>
    <a:srgbClr val="E60702"/>
    <a:srgbClr val="59AEB5"/>
    <a:srgbClr val="00B9E4"/>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3" autoAdjust="0"/>
  </p:normalViewPr>
  <p:slideViewPr>
    <p:cSldViewPr snapToGrid="0">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1734" y="22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450563"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sp>
        <p:nvSpPr>
          <p:cNvPr id="450564"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dirty="0"/>
              <a:t>Project Lead The Way, Inc.</a:t>
            </a:r>
            <a:endParaRPr lang="en-US" baseline="30000" dirty="0"/>
          </a:p>
          <a:p>
            <a:pPr>
              <a:defRPr/>
            </a:pPr>
            <a:r>
              <a:rPr lang="en-US" dirty="0"/>
              <a:t>Copyright 2007</a:t>
            </a:r>
          </a:p>
        </p:txBody>
      </p:sp>
      <p:sp>
        <p:nvSpPr>
          <p:cNvPr id="450565"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90DAB70-5E6F-4EF2-965E-F5D074DE7563}" type="slidenum">
              <a:rPr lang="en-US"/>
              <a:pPr>
                <a:defRPr/>
              </a:pPr>
              <a:t>‹#›</a:t>
            </a:fld>
            <a:endParaRPr lang="en-US" dirty="0"/>
          </a:p>
        </p:txBody>
      </p:sp>
      <p:pic>
        <p:nvPicPr>
          <p:cNvPr id="68614" name="Picture 7"/>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46813" y="8751888"/>
            <a:ext cx="4841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25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dirty="0"/>
              <a:t>Project Lead The Way, Inc.</a:t>
            </a:r>
            <a:endParaRPr lang="en-US" baseline="30000" dirty="0"/>
          </a:p>
          <a:p>
            <a:pPr>
              <a:defRPr/>
            </a:pPr>
            <a:r>
              <a:rPr lang="en-US" dirty="0"/>
              <a:t>Copyright 2007</a:t>
            </a:r>
          </a:p>
        </p:txBody>
      </p:sp>
      <p:sp>
        <p:nvSpPr>
          <p:cNvPr id="1433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fld id="{51BA773B-D754-491F-8B3F-80C0824C8B5A}" type="slidenum">
              <a:rPr lang="en-US"/>
              <a:pPr>
                <a:defRPr/>
              </a:pPr>
              <a:t>‹#›</a:t>
            </a:fld>
            <a:endParaRPr lang="en-US" dirty="0"/>
          </a:p>
        </p:txBody>
      </p:sp>
      <p:sp>
        <p:nvSpPr>
          <p:cNvPr id="143370" name="Rectangle 10"/>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143371" name="Rectangle 11"/>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pic>
        <p:nvPicPr>
          <p:cNvPr id="44040" name="Picture 12"/>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096000" y="8751888"/>
            <a:ext cx="4857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541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1</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426716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21177C0-85F4-44A1-8BF5-0985DCFFC986}" type="slidenum">
              <a:rPr lang="en-US" sz="1200" b="0" smtClean="0">
                <a:solidFill>
                  <a:schemeClr val="tx1"/>
                </a:solidFill>
                <a:latin typeface="Arial" charset="0"/>
              </a:rPr>
              <a:pPr eaLnBrk="1" hangingPunct="1"/>
              <a:t>10</a:t>
            </a:fld>
            <a:endParaRPr lang="en-US" sz="1200" b="0" dirty="0" smtClean="0">
              <a:solidFill>
                <a:schemeClr val="tx1"/>
              </a:solidFill>
              <a:latin typeface="Arial" charset="0"/>
            </a:endParaRPr>
          </a:p>
        </p:txBody>
      </p:sp>
      <p:sp>
        <p:nvSpPr>
          <p:cNvPr id="49156"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915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Tell Students: Notice the six glass walls that represent planes and six views can be projected from this view. Three views are typically used and they are top, front, and right side. The opposite of each view being bottom, back, and left side also exist. </a:t>
            </a:r>
          </a:p>
        </p:txBody>
      </p:sp>
    </p:spTree>
    <p:extLst>
      <p:ext uri="{BB962C8B-B14F-4D97-AF65-F5344CB8AC3E}">
        <p14:creationId xmlns:p14="http://schemas.microsoft.com/office/powerpoint/2010/main" val="296133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01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A23DAB2-DC1D-447A-8B21-608391B0F757}" type="slidenum">
              <a:rPr lang="en-US" sz="1200" b="0" smtClean="0">
                <a:solidFill>
                  <a:schemeClr val="tx1"/>
                </a:solidFill>
                <a:latin typeface="Arial" charset="0"/>
              </a:rPr>
              <a:pPr eaLnBrk="1" hangingPunct="1"/>
              <a:t>11</a:t>
            </a:fld>
            <a:endParaRPr lang="en-US" sz="1200" b="0" dirty="0" smtClean="0">
              <a:solidFill>
                <a:schemeClr val="tx1"/>
              </a:solidFill>
              <a:latin typeface="Arial" charset="0"/>
            </a:endParaRPr>
          </a:p>
        </p:txBody>
      </p:sp>
      <p:sp>
        <p:nvSpPr>
          <p:cNvPr id="501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018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07324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1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F2AFA41-B268-4F74-8C8E-D0F4B1594EA4}" type="slidenum">
              <a:rPr lang="en-US" sz="1200" b="0" smtClean="0">
                <a:solidFill>
                  <a:schemeClr val="tx1"/>
                </a:solidFill>
                <a:latin typeface="Arial" charset="0"/>
              </a:rPr>
              <a:pPr eaLnBrk="1" hangingPunct="1"/>
              <a:t>12</a:t>
            </a:fld>
            <a:endParaRPr lang="en-US" sz="1200" b="0" dirty="0" smtClean="0">
              <a:solidFill>
                <a:schemeClr val="tx1"/>
              </a:solidFill>
              <a:latin typeface="Arial" charset="0"/>
            </a:endParaRPr>
          </a:p>
        </p:txBody>
      </p:sp>
      <p:sp>
        <p:nvSpPr>
          <p:cNvPr id="512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120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05070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22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22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C558660-43CA-49BA-8784-A0C32496602F}" type="slidenum">
              <a:rPr lang="en-US" sz="1200" b="0" smtClean="0">
                <a:solidFill>
                  <a:schemeClr val="tx1"/>
                </a:solidFill>
                <a:latin typeface="Arial" charset="0"/>
              </a:rPr>
              <a:pPr eaLnBrk="1" hangingPunct="1"/>
              <a:t>13</a:t>
            </a:fld>
            <a:endParaRPr lang="en-US" sz="1200" b="0" dirty="0" smtClean="0">
              <a:solidFill>
                <a:schemeClr val="tx1"/>
              </a:solidFill>
              <a:latin typeface="Arial" charset="0"/>
            </a:endParaRPr>
          </a:p>
        </p:txBody>
      </p:sp>
      <p:sp>
        <p:nvSpPr>
          <p:cNvPr id="522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223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32677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BD2C2C8F-E1CD-4410-B030-4263BC2E114B}" type="slidenum">
              <a:rPr lang="en-US" sz="1200" b="0" smtClean="0">
                <a:solidFill>
                  <a:schemeClr val="tx1"/>
                </a:solidFill>
                <a:latin typeface="Arial" charset="0"/>
              </a:rPr>
              <a:pPr eaLnBrk="1" hangingPunct="1"/>
              <a:t>14</a:t>
            </a:fld>
            <a:endParaRPr lang="en-US" sz="1200" b="0" dirty="0" smtClean="0">
              <a:solidFill>
                <a:schemeClr val="tx1"/>
              </a:solidFill>
              <a:latin typeface="Arial" charset="0"/>
            </a:endParaRPr>
          </a:p>
        </p:txBody>
      </p:sp>
      <p:sp>
        <p:nvSpPr>
          <p:cNvPr id="532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325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46074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42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4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C797909-0DEC-4F2C-870B-7358786023E6}" type="slidenum">
              <a:rPr lang="en-US" sz="1200" b="0" smtClean="0">
                <a:solidFill>
                  <a:schemeClr val="tx1"/>
                </a:solidFill>
                <a:latin typeface="Arial" charset="0"/>
              </a:rPr>
              <a:pPr eaLnBrk="1" hangingPunct="1"/>
              <a:t>15</a:t>
            </a:fld>
            <a:endParaRPr lang="en-US" sz="1200" b="0" dirty="0" smtClean="0">
              <a:solidFill>
                <a:schemeClr val="tx1"/>
              </a:solidFill>
              <a:latin typeface="Arial" charset="0"/>
            </a:endParaRPr>
          </a:p>
        </p:txBody>
      </p:sp>
      <p:sp>
        <p:nvSpPr>
          <p:cNvPr id="542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427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81416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six principle planes as indicated here.  In most cases, three or fewer orthographic projections are needed in a multiview in order to fully describe an object.</a:t>
            </a:r>
          </a:p>
          <a:p>
            <a:pPr eaLnBrk="1" hangingPunct="1"/>
            <a:endParaRPr lang="en-US" dirty="0" smtClean="0"/>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606A9CDF-B462-4F85-BAE7-BA9F8C082448}" type="slidenum">
              <a:rPr lang="en-US" sz="1200" b="0" smtClean="0">
                <a:solidFill>
                  <a:schemeClr val="tx1"/>
                </a:solidFill>
                <a:latin typeface="Arial" charset="0"/>
              </a:rPr>
              <a:pPr eaLnBrk="1" hangingPunct="1"/>
              <a:t>16</a:t>
            </a:fld>
            <a:endParaRPr lang="en-US" sz="1200" b="0" dirty="0" smtClean="0">
              <a:solidFill>
                <a:schemeClr val="tx1"/>
              </a:solidFill>
              <a:latin typeface="Arial" charset="0"/>
            </a:endParaRPr>
          </a:p>
        </p:txBody>
      </p:sp>
      <p:sp>
        <p:nvSpPr>
          <p:cNvPr id="553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530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67346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BAD768-226C-4987-8727-BE89E97CCA40}" type="slidenum">
              <a:rPr lang="en-US">
                <a:solidFill>
                  <a:prstClr val="black"/>
                </a:solidFill>
              </a:rPr>
              <a:pPr>
                <a:defRPr/>
              </a:pPr>
              <a:t>17</a:t>
            </a:fld>
            <a:endParaRPr lang="en-US"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view of the side that provides the most information about the object is generally chosen as the FRONT view. Finding the best front view of a part can be difficult. Two or more sides may look like the best solution for a front view.  </a:t>
            </a:r>
          </a:p>
          <a:p>
            <a:pPr eaLnBrk="1" hangingPunct="1"/>
            <a:endParaRPr lang="en-US" dirty="0" smtClean="0"/>
          </a:p>
          <a:p>
            <a:pPr eaLnBrk="1" hangingPunct="1"/>
            <a:r>
              <a:rPr lang="en-US" dirty="0" smtClean="0"/>
              <a:t>These are the same recommendations given in the Oblique and Isometric Pictorial presentation.</a:t>
            </a:r>
          </a:p>
          <a:p>
            <a:pPr eaLnBrk="1" hangingPunct="1"/>
            <a:endParaRPr lang="en-US" dirty="0" smtClean="0"/>
          </a:p>
          <a:p>
            <a:pPr eaLnBrk="1" hangingPunct="1"/>
            <a:r>
              <a:rPr lang="en-US" dirty="0" smtClean="0"/>
              <a:t>When selecting a front view, compare all side views and choose a front view based on the criteria in this list. </a:t>
            </a:r>
          </a:p>
        </p:txBody>
      </p:sp>
    </p:spTree>
    <p:extLst>
      <p:ext uri="{BB962C8B-B14F-4D97-AF65-F5344CB8AC3E}">
        <p14:creationId xmlns:p14="http://schemas.microsoft.com/office/powerpoint/2010/main" val="99324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739ABF-BD70-4B93-B31E-BA921860B64C}" type="slidenum">
              <a:rPr lang="en-US">
                <a:solidFill>
                  <a:prstClr val="black"/>
                </a:solidFill>
              </a:rPr>
              <a:pPr>
                <a:defRPr/>
              </a:pPr>
              <a:t>18</a:t>
            </a:fld>
            <a:endParaRPr lang="en-US" dirty="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front view choice dictates the pictorial orientation as well as the orthographic projection labels.</a:t>
            </a:r>
          </a:p>
        </p:txBody>
      </p:sp>
    </p:spTree>
    <p:extLst>
      <p:ext uri="{BB962C8B-B14F-4D97-AF65-F5344CB8AC3E}">
        <p14:creationId xmlns:p14="http://schemas.microsoft.com/office/powerpoint/2010/main" val="148600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9BE4C-4A20-4CF2-8F0E-AF8D54DD2BFA}" type="slidenum">
              <a:rPr lang="en-US">
                <a:solidFill>
                  <a:prstClr val="black"/>
                </a:solidFill>
              </a:rPr>
              <a:pPr>
                <a:defRPr/>
              </a:pPr>
              <a:t>19</a:t>
            </a:fld>
            <a:endParaRPr 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Only one view may be required if the part has a uniform thickness (such as a flat plate) or a uniform shape (such as a cylindrical shape). </a:t>
            </a:r>
          </a:p>
          <a:p>
            <a:pPr eaLnBrk="1" hangingPunct="1"/>
            <a:endParaRPr lang="en-US" dirty="0" smtClean="0"/>
          </a:p>
          <a:p>
            <a:pPr eaLnBrk="1" hangingPunct="1"/>
            <a:r>
              <a:rPr lang="en-US" dirty="0" smtClean="0"/>
              <a:t>If two views would be identical and all dimensions are easily shown on one view, additional views may not be necessary. </a:t>
            </a:r>
          </a:p>
        </p:txBody>
      </p:sp>
    </p:spTree>
    <p:extLst>
      <p:ext uri="{BB962C8B-B14F-4D97-AF65-F5344CB8AC3E}">
        <p14:creationId xmlns:p14="http://schemas.microsoft.com/office/powerpoint/2010/main" val="6706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2</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18114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ED02DA-F513-40FE-92C5-F43913603755}" type="slidenum">
              <a:rPr lang="en-US">
                <a:solidFill>
                  <a:prstClr val="black"/>
                </a:solidFill>
              </a:rPr>
              <a:pPr>
                <a:defRPr/>
              </a:pPr>
              <a:t>20</a:t>
            </a:fld>
            <a:endParaRPr lang="en-US" dirty="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Only two views may be required if the part is symmetrical such that a third view would be identical to another.  However, a second view is necessary to show a depth that is not constant.</a:t>
            </a:r>
          </a:p>
        </p:txBody>
      </p:sp>
    </p:spTree>
    <p:extLst>
      <p:ext uri="{BB962C8B-B14F-4D97-AF65-F5344CB8AC3E}">
        <p14:creationId xmlns:p14="http://schemas.microsoft.com/office/powerpoint/2010/main" val="48151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289A575-F106-486C-A666-A23944312186}" type="slidenum">
              <a:rPr lang="en-US" sz="1200" b="0" smtClean="0">
                <a:solidFill>
                  <a:schemeClr val="tx1"/>
                </a:solidFill>
                <a:latin typeface="Arial" charset="0"/>
              </a:rPr>
              <a:pPr eaLnBrk="1" hangingPunct="1"/>
              <a:t>21</a:t>
            </a:fld>
            <a:endParaRPr lang="en-US" sz="1200" b="0" dirty="0" smtClean="0">
              <a:solidFill>
                <a:schemeClr val="tx1"/>
              </a:solidFill>
              <a:latin typeface="Arial" charset="0"/>
            </a:endParaRPr>
          </a:p>
        </p:txBody>
      </p:sp>
      <p:sp>
        <p:nvSpPr>
          <p:cNvPr id="6144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144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several ways to sketch a multiview drawing. Feel free to use the best way that makes sense to you. Teachers may choose to explain from the board or overhead using an example and have students follow along.</a:t>
            </a:r>
          </a:p>
        </p:txBody>
      </p:sp>
    </p:spTree>
    <p:extLst>
      <p:ext uri="{BB962C8B-B14F-4D97-AF65-F5344CB8AC3E}">
        <p14:creationId xmlns:p14="http://schemas.microsoft.com/office/powerpoint/2010/main" val="61216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42C36E3-3B06-46D6-AE31-C799A331E0EA}" type="slidenum">
              <a:rPr lang="en-US" sz="1200" b="0" smtClean="0">
                <a:solidFill>
                  <a:schemeClr val="tx1"/>
                </a:solidFill>
                <a:latin typeface="Arial" charset="0"/>
              </a:rPr>
              <a:pPr eaLnBrk="1" hangingPunct="1"/>
              <a:t>22</a:t>
            </a:fld>
            <a:endParaRPr lang="en-US" sz="1200" b="0" dirty="0" smtClean="0">
              <a:solidFill>
                <a:schemeClr val="tx1"/>
              </a:solidFill>
              <a:latin typeface="Arial" charset="0"/>
            </a:endParaRPr>
          </a:p>
        </p:txBody>
      </p:sp>
      <p:sp>
        <p:nvSpPr>
          <p:cNvPr id="624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247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16974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Three examples of edges that are translated to construction lines are shown here.</a:t>
            </a: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F6645A04-3A4B-4635-BA3B-401DC80BF470}" type="slidenum">
              <a:rPr lang="en-US" sz="1200" b="0" smtClean="0">
                <a:solidFill>
                  <a:schemeClr val="tx1"/>
                </a:solidFill>
                <a:latin typeface="Arial" charset="0"/>
              </a:rPr>
              <a:pPr eaLnBrk="1" hangingPunct="1"/>
              <a:t>23</a:t>
            </a:fld>
            <a:endParaRPr lang="en-US" sz="1200" b="0" dirty="0" smtClean="0">
              <a:solidFill>
                <a:schemeClr val="tx1"/>
              </a:solidFill>
              <a:latin typeface="Arial" charset="0"/>
            </a:endParaRPr>
          </a:p>
        </p:txBody>
      </p:sp>
      <p:sp>
        <p:nvSpPr>
          <p:cNvPr id="634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349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86616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45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815183C-7BBA-47D4-8269-44D9CC4DF643}" type="slidenum">
              <a:rPr lang="en-US" sz="1200" b="0" smtClean="0">
                <a:solidFill>
                  <a:schemeClr val="tx1"/>
                </a:solidFill>
                <a:latin typeface="Arial" charset="0"/>
              </a:rPr>
              <a:pPr eaLnBrk="1" hangingPunct="1"/>
              <a:t>24</a:t>
            </a:fld>
            <a:endParaRPr lang="en-US" sz="1200" b="0" dirty="0" smtClean="0">
              <a:solidFill>
                <a:schemeClr val="tx1"/>
              </a:solidFill>
              <a:latin typeface="Arial" charset="0"/>
            </a:endParaRPr>
          </a:p>
        </p:txBody>
      </p:sp>
      <p:sp>
        <p:nvSpPr>
          <p:cNvPr id="645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451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41593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833D084-183C-495F-A5B1-3A77E0ACC7B4}" type="slidenum">
              <a:rPr lang="en-US" sz="1200" b="0" smtClean="0">
                <a:solidFill>
                  <a:schemeClr val="tx1"/>
                </a:solidFill>
                <a:latin typeface="Arial" charset="0"/>
              </a:rPr>
              <a:pPr eaLnBrk="1" hangingPunct="1"/>
              <a:t>25</a:t>
            </a:fld>
            <a:endParaRPr lang="en-US" sz="1200" b="0" dirty="0" smtClean="0">
              <a:solidFill>
                <a:schemeClr val="tx1"/>
              </a:solidFill>
              <a:latin typeface="Arial" charset="0"/>
            </a:endParaRPr>
          </a:p>
        </p:txBody>
      </p:sp>
      <p:sp>
        <p:nvSpPr>
          <p:cNvPr id="655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554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365030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EAC7552-C4A5-47F9-8379-B1D8972E06E4}" type="slidenum">
              <a:rPr lang="en-US" sz="1200" b="0" smtClean="0">
                <a:solidFill>
                  <a:schemeClr val="tx1"/>
                </a:solidFill>
                <a:latin typeface="Arial" charset="0"/>
              </a:rPr>
              <a:pPr eaLnBrk="1" hangingPunct="1"/>
              <a:t>27</a:t>
            </a:fld>
            <a:endParaRPr lang="en-US" sz="1200" b="0" dirty="0" smtClean="0">
              <a:solidFill>
                <a:schemeClr val="tx1"/>
              </a:solidFill>
              <a:latin typeface="Arial" charset="0"/>
            </a:endParaRPr>
          </a:p>
        </p:txBody>
      </p:sp>
      <p:sp>
        <p:nvSpPr>
          <p:cNvPr id="6656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656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could have students practice sketching the multiview drawings of these objects individually or in groups to help determine the answer before revealing it.</a:t>
            </a:r>
          </a:p>
        </p:txBody>
      </p:sp>
    </p:spTree>
    <p:extLst>
      <p:ext uri="{BB962C8B-B14F-4D97-AF65-F5344CB8AC3E}">
        <p14:creationId xmlns:p14="http://schemas.microsoft.com/office/powerpoint/2010/main" val="119160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75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3E98DEF-34ED-4797-AA63-B8BBDF245A9C}" type="slidenum">
              <a:rPr lang="en-US" sz="1200" b="0" smtClean="0">
                <a:solidFill>
                  <a:schemeClr val="tx1"/>
                </a:solidFill>
                <a:latin typeface="Arial" charset="0"/>
              </a:rPr>
              <a:pPr eaLnBrk="1" hangingPunct="1"/>
              <a:t>28</a:t>
            </a:fld>
            <a:endParaRPr lang="en-US" sz="1200" b="0" dirty="0" smtClean="0">
              <a:solidFill>
                <a:schemeClr val="tx1"/>
              </a:solidFill>
              <a:latin typeface="Arial" charset="0"/>
            </a:endParaRPr>
          </a:p>
        </p:txBody>
      </p:sp>
      <p:sp>
        <p:nvSpPr>
          <p:cNvPr id="675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759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26717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hidden lines are not shown for simplicity. </a:t>
            </a:r>
          </a:p>
          <a:p>
            <a:endParaRPr lang="en-US" baseline="0" dirty="0" smtClean="0"/>
          </a:p>
          <a:p>
            <a:r>
              <a:rPr lang="en-US" dirty="0" smtClean="0"/>
              <a:t>Do you think the view chosen for the Front</a:t>
            </a:r>
            <a:r>
              <a:rPr lang="en-US" baseline="0" dirty="0" smtClean="0"/>
              <a:t> View is the best choice?  Why or why not?</a:t>
            </a:r>
          </a:p>
          <a:p>
            <a:endParaRPr lang="en-US" baseline="0" dirty="0" smtClean="0"/>
          </a:p>
          <a:p>
            <a:r>
              <a:rPr lang="en-US" baseline="0" dirty="0" smtClean="0"/>
              <a:t>Remember the recommendations for how to choose a front view:</a:t>
            </a:r>
          </a:p>
          <a:p>
            <a:pPr lvl="1"/>
            <a:r>
              <a:rPr lang="en-US" dirty="0" smtClean="0"/>
              <a:t>Most natural position or use</a:t>
            </a:r>
          </a:p>
          <a:p>
            <a:pPr lvl="1"/>
            <a:r>
              <a:rPr lang="en-US" dirty="0" smtClean="0"/>
              <a:t>Shows best shape and characteristic contours</a:t>
            </a:r>
          </a:p>
          <a:p>
            <a:pPr lvl="1"/>
            <a:r>
              <a:rPr lang="en-US" dirty="0" smtClean="0"/>
              <a:t>Longest dimensions</a:t>
            </a:r>
          </a:p>
          <a:p>
            <a:pPr lvl="1"/>
            <a:r>
              <a:rPr lang="en-US" dirty="0" smtClean="0"/>
              <a:t>Fewest hidden lines</a:t>
            </a:r>
          </a:p>
          <a:p>
            <a:pPr lvl="1"/>
            <a:r>
              <a:rPr lang="en-US" dirty="0" smtClean="0"/>
              <a:t>Most stable and natural position</a:t>
            </a:r>
          </a:p>
          <a:p>
            <a:endParaRPr lang="en-US" baseline="0" dirty="0" smtClean="0"/>
          </a:p>
          <a:p>
            <a:r>
              <a:rPr lang="en-US" baseline="0" dirty="0" smtClean="0"/>
              <a:t>An argument can be made for using what would be the Left Side view &lt;click&gt;  for the Front View in that it shows the characteristic shape of the chair, but the Front View shown in the slide provides a better view of the decorative wood work on the back of the chair.  Either view would suffice as a front view.</a:t>
            </a:r>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3</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1567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4</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272539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5</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92736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typical multiview drawing includes a top view, a front view, and a right-side view.</a:t>
            </a:r>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994F4A2-1D09-4230-9A7A-4DDC6EB04E40}" type="slidenum">
              <a:rPr lang="en-US" sz="1200" b="0" smtClean="0">
                <a:solidFill>
                  <a:schemeClr val="tx1"/>
                </a:solidFill>
                <a:latin typeface="Arial" charset="0"/>
              </a:rPr>
              <a:pPr eaLnBrk="1" hangingPunct="1"/>
              <a:t>6</a:t>
            </a:fld>
            <a:endParaRPr lang="en-US" sz="1200" b="0" dirty="0" smtClean="0">
              <a:solidFill>
                <a:schemeClr val="tx1"/>
              </a:solidFill>
              <a:latin typeface="Arial" charset="0"/>
            </a:endParaRPr>
          </a:p>
        </p:txBody>
      </p:sp>
      <p:sp>
        <p:nvSpPr>
          <p:cNvPr id="450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506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58000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3B7DF7EE-8A4D-40D0-98CA-FCEE12552A09}" type="slidenum">
              <a:rPr lang="en-US" sz="1200" b="0" smtClean="0">
                <a:solidFill>
                  <a:schemeClr val="tx1"/>
                </a:solidFill>
                <a:latin typeface="Arial" charset="0"/>
              </a:rPr>
              <a:pPr eaLnBrk="1" hangingPunct="1"/>
              <a:t>7</a:t>
            </a:fld>
            <a:endParaRPr lang="en-US" sz="1200" b="0" dirty="0" smtClean="0">
              <a:solidFill>
                <a:schemeClr val="tx1"/>
              </a:solidFill>
              <a:latin typeface="Arial" charset="0"/>
            </a:endParaRPr>
          </a:p>
        </p:txBody>
      </p:sp>
      <p:sp>
        <p:nvSpPr>
          <p:cNvPr id="4608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608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isometric view shows the width, height and depth of the object.  The height of the object is obvious in the front view and the right-side view. The width is displayed in the front view and the top view. And the depth is shown in the top and right side. Notice how all views are aligned such that line up and construction lines can be used to help project the views from the first view drawn. </a:t>
            </a:r>
          </a:p>
        </p:txBody>
      </p:sp>
    </p:spTree>
    <p:extLst>
      <p:ext uri="{BB962C8B-B14F-4D97-AF65-F5344CB8AC3E}">
        <p14:creationId xmlns:p14="http://schemas.microsoft.com/office/powerpoint/2010/main" val="414377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71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CB84DD4C-5175-49F4-A041-7A9775E61FB2}" type="slidenum">
              <a:rPr lang="en-US" sz="1200" b="0" smtClean="0">
                <a:solidFill>
                  <a:schemeClr val="tx1"/>
                </a:solidFill>
                <a:latin typeface="Arial" charset="0"/>
              </a:rPr>
              <a:pPr eaLnBrk="1" hangingPunct="1"/>
              <a:t>8</a:t>
            </a:fld>
            <a:endParaRPr lang="en-US" sz="1200" b="0" dirty="0" smtClean="0">
              <a:solidFill>
                <a:schemeClr val="tx1"/>
              </a:solidFill>
              <a:latin typeface="Arial" charset="0"/>
            </a:endParaRPr>
          </a:p>
        </p:txBody>
      </p:sp>
      <p:sp>
        <p:nvSpPr>
          <p:cNvPr id="471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711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223752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D54A2F32-BB25-4522-B4A0-22F4400E02D2}" type="slidenum">
              <a:rPr lang="en-US" sz="1200" b="0" smtClean="0">
                <a:solidFill>
                  <a:schemeClr val="tx1"/>
                </a:solidFill>
                <a:latin typeface="Arial" charset="0"/>
              </a:rPr>
              <a:pPr eaLnBrk="1" hangingPunct="1"/>
              <a:t>9</a:t>
            </a:fld>
            <a:endParaRPr lang="en-US" sz="1200" b="0" dirty="0" smtClean="0">
              <a:solidFill>
                <a:schemeClr val="tx1"/>
              </a:solidFill>
              <a:latin typeface="Arial" charset="0"/>
            </a:endParaRPr>
          </a:p>
        </p:txBody>
      </p:sp>
      <p:sp>
        <p:nvSpPr>
          <p:cNvPr id="4813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813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18023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61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76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7BD379-85CF-4809-AB33-B9EAAB5F831B}" type="slidenum">
              <a:rPr lang="en-US"/>
              <a:pPr>
                <a:defRPr/>
              </a:pPr>
              <a:t>‹#›</a:t>
            </a:fld>
            <a:endParaRPr lang="en-US" dirty="0"/>
          </a:p>
        </p:txBody>
      </p:sp>
    </p:spTree>
    <p:extLst>
      <p:ext uri="{BB962C8B-B14F-4D97-AF65-F5344CB8AC3E}">
        <p14:creationId xmlns:p14="http://schemas.microsoft.com/office/powerpoint/2010/main" val="33256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8712F5-58B4-4537-81F2-63C157820D61}" type="slidenum">
              <a:rPr lang="en-US"/>
              <a:pPr>
                <a:defRPr/>
              </a:pPr>
              <a:t>‹#›</a:t>
            </a:fld>
            <a:endParaRPr lang="en-US" dirty="0"/>
          </a:p>
        </p:txBody>
      </p:sp>
    </p:spTree>
    <p:extLst>
      <p:ext uri="{BB962C8B-B14F-4D97-AF65-F5344CB8AC3E}">
        <p14:creationId xmlns:p14="http://schemas.microsoft.com/office/powerpoint/2010/main" val="15392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C0D342-BC8D-4964-A5FA-2CC01A301CCF}" type="slidenum">
              <a:rPr lang="en-US"/>
              <a:pPr>
                <a:defRPr/>
              </a:pPr>
              <a:t>‹#›</a:t>
            </a:fld>
            <a:endParaRPr lang="en-US" dirty="0"/>
          </a:p>
        </p:txBody>
      </p:sp>
    </p:spTree>
    <p:extLst>
      <p:ext uri="{BB962C8B-B14F-4D97-AF65-F5344CB8AC3E}">
        <p14:creationId xmlns:p14="http://schemas.microsoft.com/office/powerpoint/2010/main" val="239812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dirty="0"/>
          </a:p>
        </p:txBody>
      </p:sp>
    </p:spTree>
    <p:extLst>
      <p:ext uri="{BB962C8B-B14F-4D97-AF65-F5344CB8AC3E}">
        <p14:creationId xmlns:p14="http://schemas.microsoft.com/office/powerpoint/2010/main" val="226014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8075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2BE4E4E8-24B8-4603-BC62-889378819F9E}" type="slidenum">
              <a:rPr lang="en-US"/>
              <a:pPr>
                <a:defRPr/>
              </a:pPr>
              <a:t>‹#›</a:t>
            </a:fld>
            <a:endParaRPr lang="en-US" dirty="0"/>
          </a:p>
        </p:txBody>
      </p:sp>
    </p:spTree>
    <p:extLst>
      <p:ext uri="{BB962C8B-B14F-4D97-AF65-F5344CB8AC3E}">
        <p14:creationId xmlns:p14="http://schemas.microsoft.com/office/powerpoint/2010/main" val="145900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0D101D42-CCB1-469C-A7FE-1BE022C3FB14}" type="slidenum">
              <a:rPr lang="en-US"/>
              <a:pPr>
                <a:defRPr/>
              </a:pPr>
              <a:t>‹#›</a:t>
            </a:fld>
            <a:endParaRPr lang="en-US" dirty="0"/>
          </a:p>
        </p:txBody>
      </p:sp>
    </p:spTree>
    <p:extLst>
      <p:ext uri="{BB962C8B-B14F-4D97-AF65-F5344CB8AC3E}">
        <p14:creationId xmlns:p14="http://schemas.microsoft.com/office/powerpoint/2010/main" val="151230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D31DE01F-3EC8-4179-9F74-184870FDA087}" type="slidenum">
              <a:rPr lang="en-US"/>
              <a:pPr>
                <a:defRPr/>
              </a:pPr>
              <a:t>‹#›</a:t>
            </a:fld>
            <a:endParaRPr lang="en-US" dirty="0"/>
          </a:p>
        </p:txBody>
      </p:sp>
    </p:spTree>
    <p:extLst>
      <p:ext uri="{BB962C8B-B14F-4D97-AF65-F5344CB8AC3E}">
        <p14:creationId xmlns:p14="http://schemas.microsoft.com/office/powerpoint/2010/main" val="7871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9971A1E7-6EFE-4BC1-BE83-9F082E4A0EF5}" type="slidenum">
              <a:rPr lang="en-US"/>
              <a:pPr>
                <a:defRPr/>
              </a:pPr>
              <a:t>‹#›</a:t>
            </a:fld>
            <a:endParaRPr lang="en-US" dirty="0"/>
          </a:p>
        </p:txBody>
      </p:sp>
    </p:spTree>
    <p:extLst>
      <p:ext uri="{BB962C8B-B14F-4D97-AF65-F5344CB8AC3E}">
        <p14:creationId xmlns:p14="http://schemas.microsoft.com/office/powerpoint/2010/main" val="33758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82365156-6FE2-4F08-84BF-324B39FE1718}" type="slidenum">
              <a:rPr lang="en-US"/>
              <a:pPr>
                <a:defRPr/>
              </a:pPr>
              <a:t>‹#›</a:t>
            </a:fld>
            <a:endParaRPr lang="en-US" dirty="0"/>
          </a:p>
        </p:txBody>
      </p:sp>
    </p:spTree>
    <p:extLst>
      <p:ext uri="{BB962C8B-B14F-4D97-AF65-F5344CB8AC3E}">
        <p14:creationId xmlns:p14="http://schemas.microsoft.com/office/powerpoint/2010/main" val="28138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dirty="0"/>
          </a:p>
        </p:txBody>
      </p:sp>
    </p:spTree>
    <p:extLst>
      <p:ext uri="{BB962C8B-B14F-4D97-AF65-F5344CB8AC3E}">
        <p14:creationId xmlns:p14="http://schemas.microsoft.com/office/powerpoint/2010/main" val="41763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39A7AC-B36A-4738-BFF3-B933732BE99F}" type="slidenum">
              <a:rPr lang="en-US"/>
              <a:pPr>
                <a:defRPr/>
              </a:pPr>
              <a:t>‹#›</a:t>
            </a:fld>
            <a:endParaRPr lang="en-US" dirty="0"/>
          </a:p>
        </p:txBody>
      </p:sp>
    </p:spTree>
    <p:extLst>
      <p:ext uri="{BB962C8B-B14F-4D97-AF65-F5344CB8AC3E}">
        <p14:creationId xmlns:p14="http://schemas.microsoft.com/office/powerpoint/2010/main" val="28567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065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lgn="l">
              <a:defRPr sz="3600">
                <a:solidFill>
                  <a:srgbClr val="00386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84675C76-8653-4E6D-964F-6A4AD21AC107}" type="slidenum">
              <a:rPr lang="en-US"/>
              <a:pPr>
                <a:defRPr/>
              </a:pPr>
              <a:t>‹#›</a:t>
            </a:fld>
            <a:endParaRPr lang="en-US" dirty="0"/>
          </a:p>
        </p:txBody>
      </p:sp>
    </p:spTree>
    <p:extLst>
      <p:ext uri="{BB962C8B-B14F-4D97-AF65-F5344CB8AC3E}">
        <p14:creationId xmlns:p14="http://schemas.microsoft.com/office/powerpoint/2010/main" val="125748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5CA23CB1-985F-4FFA-B3D0-DFBDB938AD43}" type="slidenum">
              <a:rPr lang="en-US"/>
              <a:pPr>
                <a:defRPr/>
              </a:pPr>
              <a:t>‹#›</a:t>
            </a:fld>
            <a:endParaRPr lang="en-US" dirty="0"/>
          </a:p>
        </p:txBody>
      </p:sp>
    </p:spTree>
    <p:extLst>
      <p:ext uri="{BB962C8B-B14F-4D97-AF65-F5344CB8AC3E}">
        <p14:creationId xmlns:p14="http://schemas.microsoft.com/office/powerpoint/2010/main" val="64231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FEDD9AC1-040F-4C68-8509-3D72F7F81BEE}" type="slidenum">
              <a:rPr lang="en-US"/>
              <a:pPr>
                <a:defRPr/>
              </a:pPr>
              <a:t>‹#›</a:t>
            </a:fld>
            <a:endParaRPr lang="en-US" dirty="0"/>
          </a:p>
        </p:txBody>
      </p:sp>
    </p:spTree>
    <p:extLst>
      <p:ext uri="{BB962C8B-B14F-4D97-AF65-F5344CB8AC3E}">
        <p14:creationId xmlns:p14="http://schemas.microsoft.com/office/powerpoint/2010/main" val="22122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103034-00B5-4389-A864-A8891324715B}" type="slidenum">
              <a:rPr lang="en-US"/>
              <a:pPr>
                <a:defRPr/>
              </a:pPr>
              <a:t>‹#›</a:t>
            </a:fld>
            <a:endParaRPr lang="en-US" dirty="0"/>
          </a:p>
        </p:txBody>
      </p:sp>
    </p:spTree>
    <p:extLst>
      <p:ext uri="{BB962C8B-B14F-4D97-AF65-F5344CB8AC3E}">
        <p14:creationId xmlns:p14="http://schemas.microsoft.com/office/powerpoint/2010/main" val="245333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5C9ADFC-8E27-4C56-814F-A5789491EB50}" type="slidenum">
              <a:rPr lang="en-US"/>
              <a:pPr>
                <a:defRPr/>
              </a:pPr>
              <a:t>‹#›</a:t>
            </a:fld>
            <a:endParaRPr lang="en-US" dirty="0"/>
          </a:p>
        </p:txBody>
      </p:sp>
    </p:spTree>
    <p:extLst>
      <p:ext uri="{BB962C8B-B14F-4D97-AF65-F5344CB8AC3E}">
        <p14:creationId xmlns:p14="http://schemas.microsoft.com/office/powerpoint/2010/main" val="200139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16BF461-EC0A-4265-9B65-CE0B18ECDD44}" type="slidenum">
              <a:rPr lang="en-US"/>
              <a:pPr>
                <a:defRPr/>
              </a:pPr>
              <a:t>‹#›</a:t>
            </a:fld>
            <a:endParaRPr lang="en-US" dirty="0"/>
          </a:p>
        </p:txBody>
      </p:sp>
    </p:spTree>
    <p:extLst>
      <p:ext uri="{BB962C8B-B14F-4D97-AF65-F5344CB8AC3E}">
        <p14:creationId xmlns:p14="http://schemas.microsoft.com/office/powerpoint/2010/main" val="336395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9D864A-B3EE-4DE4-B858-493CC32FDDF3}" type="slidenum">
              <a:rPr lang="en-US"/>
              <a:pPr>
                <a:defRPr/>
              </a:pPr>
              <a:t>‹#›</a:t>
            </a:fld>
            <a:endParaRPr lang="en-US" dirty="0"/>
          </a:p>
        </p:txBody>
      </p:sp>
    </p:spTree>
    <p:extLst>
      <p:ext uri="{BB962C8B-B14F-4D97-AF65-F5344CB8AC3E}">
        <p14:creationId xmlns:p14="http://schemas.microsoft.com/office/powerpoint/2010/main" val="226556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B17B432-5E2C-4B73-AB27-01163C52C1CB}" type="slidenum">
              <a:rPr lang="en-US"/>
              <a:pPr>
                <a:defRPr/>
              </a:pPr>
              <a:t>‹#›</a:t>
            </a:fld>
            <a:endParaRPr lang="en-US" dirty="0"/>
          </a:p>
        </p:txBody>
      </p:sp>
    </p:spTree>
    <p:extLst>
      <p:ext uri="{BB962C8B-B14F-4D97-AF65-F5344CB8AC3E}">
        <p14:creationId xmlns:p14="http://schemas.microsoft.com/office/powerpoint/2010/main" val="317436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C8764E-A393-49D2-BF06-C811C29A35AB}" type="slidenum">
              <a:rPr lang="en-US"/>
              <a:pPr>
                <a:defRPr/>
              </a:pPr>
              <a:t>‹#›</a:t>
            </a:fld>
            <a:endParaRPr lang="en-US" dirty="0"/>
          </a:p>
        </p:txBody>
      </p:sp>
    </p:spTree>
    <p:extLst>
      <p:ext uri="{BB962C8B-B14F-4D97-AF65-F5344CB8AC3E}">
        <p14:creationId xmlns:p14="http://schemas.microsoft.com/office/powerpoint/2010/main" val="8862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DF2794-BF8C-44D9-8FB3-94216AD59B63}" type="slidenum">
              <a:rPr lang="en-US"/>
              <a:pPr>
                <a:defRPr/>
              </a:pPr>
              <a:t>‹#›</a:t>
            </a:fld>
            <a:endParaRPr lang="en-US" dirty="0"/>
          </a:p>
        </p:txBody>
      </p:sp>
    </p:spTree>
    <p:extLst>
      <p:ext uri="{BB962C8B-B14F-4D97-AF65-F5344CB8AC3E}">
        <p14:creationId xmlns:p14="http://schemas.microsoft.com/office/powerpoint/2010/main" val="349192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pPr>
              <a:defRPr/>
            </a:pPr>
            <a:endParaRPr lang="en-US" dirty="0"/>
          </a:p>
        </p:txBody>
      </p:sp>
      <p:sp>
        <p:nvSpPr>
          <p:cNvPr id="77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pPr>
              <a:defRPr/>
            </a:pPr>
            <a:endParaRPr lang="en-US" dirty="0"/>
          </a:p>
        </p:txBody>
      </p:sp>
      <p:sp>
        <p:nvSpPr>
          <p:cNvPr id="77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pPr>
              <a:defRPr/>
            </a:pPr>
            <a:fld id="{45A15D2B-60DC-465C-BCBE-8B7D2AB52F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7D7FD96C-1DF4-4D31-B48C-88505DB9A5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5" r:id="rId6"/>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iming>
    <p:tnLst>
      <p:par>
        <p:cTn id="1" dur="indefinite" restart="never" nodeType="tmRoot"/>
      </p:par>
    </p:tnLst>
  </p:timing>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Multiview Sketching</a:t>
            </a:r>
            <a:endParaRPr lang="en-US" b="1" kern="0" dirty="0">
              <a:solidFill>
                <a:srgbClr val="002060"/>
              </a:solidFill>
              <a:latin typeface="Arial" panose="020B0604020202020204" pitchFamily="34" charset="0"/>
              <a:cs typeface="Arial" panose="020B0604020202020204" pitchFamily="34" charset="0"/>
            </a:endParaRPr>
          </a:p>
        </p:txBody>
      </p:sp>
      <p:pic>
        <p:nvPicPr>
          <p:cNvPr id="7"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lassbox2a"/>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343400" y="1828800"/>
            <a:ext cx="4621213" cy="4876800"/>
          </a:xfrm>
        </p:spPr>
      </p:pic>
      <p:sp>
        <p:nvSpPr>
          <p:cNvPr id="737283" name="Text Box 3"/>
          <p:cNvSpPr txBox="1">
            <a:spLocks noChangeArrowheads="1"/>
          </p:cNvSpPr>
          <p:nvPr/>
        </p:nvSpPr>
        <p:spPr bwMode="auto">
          <a:xfrm>
            <a:off x="381000" y="1311275"/>
            <a:ext cx="383698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There is a total of six glass walls surrounding the object. Each wall represents a </a:t>
            </a:r>
            <a:r>
              <a:rPr lang="en-US" sz="3200" i="1" dirty="0">
                <a:solidFill>
                  <a:srgbClr val="A50021"/>
                </a:solidFill>
                <a:latin typeface="Arial" charset="0"/>
              </a:rPr>
              <a:t>projection plane</a:t>
            </a:r>
            <a:r>
              <a:rPr lang="en-US" sz="3200" b="0" dirty="0">
                <a:solidFill>
                  <a:schemeClr val="tx1"/>
                </a:solidFill>
                <a:latin typeface="Arial" charset="0"/>
              </a:rPr>
              <a:t> onto which a two- dimensional object view will be created.</a:t>
            </a:r>
          </a:p>
        </p:txBody>
      </p:sp>
      <p:sp>
        <p:nvSpPr>
          <p:cNvPr id="2355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283"/>
                                        </p:tgtEl>
                                        <p:attrNameLst>
                                          <p:attrName>style.visibility</p:attrName>
                                        </p:attrNameLst>
                                      </p:cBhvr>
                                      <p:to>
                                        <p:strVal val="visible"/>
                                      </p:to>
                                    </p:set>
                                    <p:animEffect transition="in" filter="wipe(up)">
                                      <p:cBhvr>
                                        <p:cTn id="7" dur="500"/>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620713" y="1220788"/>
            <a:ext cx="80343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Also referred to as a </a:t>
            </a:r>
            <a:r>
              <a:rPr lang="en-US" sz="3200" i="1" dirty="0">
                <a:solidFill>
                  <a:schemeClr val="tx1"/>
                </a:solidFill>
                <a:latin typeface="Arial" charset="0"/>
              </a:rPr>
              <a:t>plane of projection</a:t>
            </a:r>
            <a:r>
              <a:rPr lang="en-US" sz="3200" b="0" i="1" dirty="0">
                <a:solidFill>
                  <a:schemeClr val="tx1"/>
                </a:solidFill>
                <a:latin typeface="Arial" charset="0"/>
              </a:rPr>
              <a:t> </a:t>
            </a:r>
            <a:r>
              <a:rPr lang="en-US" sz="3200" b="0" dirty="0">
                <a:solidFill>
                  <a:schemeClr val="tx1"/>
                </a:solidFill>
                <a:latin typeface="Arial" charset="0"/>
              </a:rPr>
              <a:t>or</a:t>
            </a:r>
            <a:r>
              <a:rPr lang="en-US" sz="3200" b="0" i="1" dirty="0">
                <a:solidFill>
                  <a:schemeClr val="tx1"/>
                </a:solidFill>
                <a:latin typeface="Arial" charset="0"/>
              </a:rPr>
              <a:t> </a:t>
            </a:r>
            <a:r>
              <a:rPr lang="en-US" sz="3200" i="1" dirty="0">
                <a:solidFill>
                  <a:schemeClr val="tx1"/>
                </a:solidFill>
                <a:latin typeface="Arial" charset="0"/>
              </a:rPr>
              <a:t>picture plane</a:t>
            </a:r>
            <a:r>
              <a:rPr lang="en-US" sz="3200" b="0" dirty="0">
                <a:solidFill>
                  <a:schemeClr val="tx1"/>
                </a:solidFill>
                <a:latin typeface="Arial" charset="0"/>
              </a:rPr>
              <a:t>, is an imaginary surface that exists between the viewer and the object.</a:t>
            </a:r>
          </a:p>
          <a:p>
            <a:pPr>
              <a:spcAft>
                <a:spcPct val="20000"/>
              </a:spcAft>
              <a:buClr>
                <a:schemeClr val="tx2"/>
              </a:buClr>
              <a:buFont typeface="Arial" charset="0"/>
              <a:buNone/>
            </a:pPr>
            <a:r>
              <a:rPr lang="en-US" sz="3200" b="0" dirty="0">
                <a:solidFill>
                  <a:schemeClr val="tx1"/>
                </a:solidFill>
                <a:latin typeface="Arial" charset="0"/>
              </a:rPr>
              <a:t>The surface onto which a two-dimensional view of a three-dimensional object is projected and created.</a:t>
            </a:r>
          </a:p>
        </p:txBody>
      </p:sp>
      <p:sp>
        <p:nvSpPr>
          <p:cNvPr id="2457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Projection Plane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8306">
                                            <p:txEl>
                                              <p:pRg st="0" end="0"/>
                                            </p:txEl>
                                          </p:spTgt>
                                        </p:tgtEl>
                                        <p:attrNameLst>
                                          <p:attrName>style.visibility</p:attrName>
                                        </p:attrNameLst>
                                      </p:cBhvr>
                                      <p:to>
                                        <p:strVal val="visible"/>
                                      </p:to>
                                    </p:set>
                                    <p:animEffect transition="in" filter="wipe(up)">
                                      <p:cBhvr>
                                        <p:cTn id="7" dur="500"/>
                                        <p:tgtEl>
                                          <p:spTgt spid="738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38306">
                                            <p:txEl>
                                              <p:pRg st="1" end="1"/>
                                            </p:txEl>
                                          </p:spTgt>
                                        </p:tgtEl>
                                        <p:attrNameLst>
                                          <p:attrName>style.visibility</p:attrName>
                                        </p:attrNameLst>
                                      </p:cBhvr>
                                      <p:to>
                                        <p:strVal val="visible"/>
                                      </p:to>
                                    </p:set>
                                    <p:animEffect transition="in" filter="wipe(up)">
                                      <p:cBhvr>
                                        <p:cTn id="12" dur="500"/>
                                        <p:tgtEl>
                                          <p:spTgt spid="73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0" name="Picture 2" descr="glassbox2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331" name="Picture 3" descr="glassbox2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332" name="Text Box 4"/>
          <p:cNvSpPr txBox="1">
            <a:spLocks noChangeArrowheads="1"/>
          </p:cNvSpPr>
          <p:nvPr/>
        </p:nvSpPr>
        <p:spPr bwMode="auto">
          <a:xfrm>
            <a:off x="381000" y="1373188"/>
            <a:ext cx="3962400" cy="408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Start by focusing only on the front </a:t>
            </a:r>
            <a:r>
              <a:rPr lang="en-US" sz="3200" i="1" dirty="0">
                <a:solidFill>
                  <a:srgbClr val="A50021"/>
                </a:solidFill>
                <a:latin typeface="Arial" charset="0"/>
              </a:rPr>
              <a:t>projection plane</a:t>
            </a:r>
            <a:r>
              <a:rPr lang="en-US" sz="3200" b="0" dirty="0">
                <a:solidFill>
                  <a:schemeClr val="tx1"/>
                </a:solidFill>
                <a:latin typeface="Arial" charset="0"/>
              </a:rPr>
              <a:t>.</a:t>
            </a:r>
          </a:p>
          <a:p>
            <a:pPr>
              <a:spcAft>
                <a:spcPct val="20000"/>
              </a:spcAft>
              <a:buClr>
                <a:schemeClr val="tx2"/>
              </a:buClr>
              <a:buFont typeface="Arial" charset="0"/>
              <a:buNone/>
            </a:pPr>
            <a:r>
              <a:rPr lang="en-US" sz="3200" b="0" dirty="0">
                <a:solidFill>
                  <a:schemeClr val="tx1"/>
                </a:solidFill>
                <a:latin typeface="Arial" charset="0"/>
              </a:rPr>
              <a:t>A person standing in front of the object would see only the five corners identified in black.</a:t>
            </a:r>
          </a:p>
        </p:txBody>
      </p:sp>
      <p:sp>
        <p:nvSpPr>
          <p:cNvPr id="739333" name="Text Box 5"/>
          <p:cNvSpPr txBox="1">
            <a:spLocks noChangeArrowheads="1"/>
          </p:cNvSpPr>
          <p:nvPr/>
        </p:nvSpPr>
        <p:spPr bwMode="auto">
          <a:xfrm>
            <a:off x="4811713" y="44497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1</a:t>
            </a:r>
          </a:p>
        </p:txBody>
      </p:sp>
      <p:sp>
        <p:nvSpPr>
          <p:cNvPr id="739334" name="Text Box 6"/>
          <p:cNvSpPr txBox="1">
            <a:spLocks noChangeArrowheads="1"/>
          </p:cNvSpPr>
          <p:nvPr/>
        </p:nvSpPr>
        <p:spPr bwMode="auto">
          <a:xfrm>
            <a:off x="4778375" y="30162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2</a:t>
            </a:r>
          </a:p>
        </p:txBody>
      </p:sp>
      <p:sp>
        <p:nvSpPr>
          <p:cNvPr id="739335" name="Text Box 7"/>
          <p:cNvSpPr txBox="1">
            <a:spLocks noChangeArrowheads="1"/>
          </p:cNvSpPr>
          <p:nvPr/>
        </p:nvSpPr>
        <p:spPr bwMode="auto">
          <a:xfrm>
            <a:off x="5995988" y="37719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bg1"/>
                </a:solidFill>
                <a:latin typeface="Tahoma" pitchFamily="34" charset="0"/>
              </a:rPr>
              <a:t>3</a:t>
            </a:r>
          </a:p>
        </p:txBody>
      </p:sp>
      <p:sp>
        <p:nvSpPr>
          <p:cNvPr id="739336" name="Text Box 8"/>
          <p:cNvSpPr txBox="1">
            <a:spLocks noChangeArrowheads="1"/>
          </p:cNvSpPr>
          <p:nvPr/>
        </p:nvSpPr>
        <p:spPr bwMode="auto">
          <a:xfrm>
            <a:off x="7231063" y="50784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bg1"/>
                </a:solidFill>
                <a:latin typeface="Tahoma" pitchFamily="34" charset="0"/>
              </a:rPr>
              <a:t>4</a:t>
            </a:r>
          </a:p>
        </p:txBody>
      </p:sp>
      <p:sp>
        <p:nvSpPr>
          <p:cNvPr id="739337" name="Text Box 9"/>
          <p:cNvSpPr txBox="1">
            <a:spLocks noChangeArrowheads="1"/>
          </p:cNvSpPr>
          <p:nvPr/>
        </p:nvSpPr>
        <p:spPr bwMode="auto">
          <a:xfrm>
            <a:off x="7180263" y="58261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5</a:t>
            </a:r>
          </a:p>
        </p:txBody>
      </p:sp>
      <p:pic>
        <p:nvPicPr>
          <p:cNvPr id="739338" name="Picture 10" descr="eye"/>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rot="20271497">
            <a:off x="3413125" y="5440363"/>
            <a:ext cx="1095375" cy="660400"/>
          </a:xfrm>
        </p:spPr>
      </p:pic>
      <p:sp>
        <p:nvSpPr>
          <p:cNvPr id="739339" name="Line 11"/>
          <p:cNvSpPr>
            <a:spLocks noChangeShapeType="1"/>
          </p:cNvSpPr>
          <p:nvPr/>
        </p:nvSpPr>
        <p:spPr bwMode="auto">
          <a:xfrm flipV="1">
            <a:off x="4902200" y="4960938"/>
            <a:ext cx="960438" cy="560387"/>
          </a:xfrm>
          <a:prstGeom prst="line">
            <a:avLst/>
          </a:prstGeom>
          <a:noFill/>
          <a:ln w="57150">
            <a:solidFill>
              <a:schemeClr val="tx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US" dirty="0"/>
          </a:p>
        </p:txBody>
      </p:sp>
      <p:sp>
        <p:nvSpPr>
          <p:cNvPr id="739340" name="Text Box 12"/>
          <p:cNvSpPr txBox="1">
            <a:spLocks noChangeArrowheads="1"/>
          </p:cNvSpPr>
          <p:nvPr/>
        </p:nvSpPr>
        <p:spPr bwMode="auto">
          <a:xfrm rot="-1850323">
            <a:off x="4997450" y="5157788"/>
            <a:ext cx="1617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2000" b="0" i="1" dirty="0">
                <a:solidFill>
                  <a:schemeClr val="hlink"/>
                </a:solidFill>
                <a:latin typeface="Arial" charset="0"/>
              </a:rPr>
              <a:t>line of sight</a:t>
            </a:r>
          </a:p>
          <a:p>
            <a:r>
              <a:rPr lang="en-US" sz="2000" b="0" dirty="0">
                <a:solidFill>
                  <a:schemeClr val="tx1"/>
                </a:solidFill>
                <a:latin typeface="Arial" charset="0"/>
              </a:rPr>
              <a:t>at 90° angle to projection plane</a:t>
            </a:r>
          </a:p>
        </p:txBody>
      </p:sp>
      <p:sp>
        <p:nvSpPr>
          <p:cNvPr id="2561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9332">
                                            <p:txEl>
                                              <p:pRg st="0" end="0"/>
                                            </p:txEl>
                                          </p:spTgt>
                                        </p:tgtEl>
                                        <p:attrNameLst>
                                          <p:attrName>style.visibility</p:attrName>
                                        </p:attrNameLst>
                                      </p:cBhvr>
                                      <p:to>
                                        <p:strVal val="visible"/>
                                      </p:to>
                                    </p:set>
                                    <p:animEffect transition="in" filter="wipe(up)">
                                      <p:cBhvr>
                                        <p:cTn id="7" dur="500"/>
                                        <p:tgtEl>
                                          <p:spTgt spid="73933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332">
                                            <p:bg/>
                                          </p:spTgt>
                                        </p:tgtEl>
                                        <p:attrNameLst>
                                          <p:attrName>style.visibility</p:attrName>
                                        </p:attrNameLst>
                                      </p:cBhvr>
                                      <p:to>
                                        <p:strVal val="visible"/>
                                      </p:to>
                                    </p:set>
                                    <p:animEffect transition="in" filter="wipe(up)">
                                      <p:cBhvr>
                                        <p:cTn id="11" dur="500"/>
                                        <p:tgtEl>
                                          <p:spTgt spid="739332">
                                            <p:bg/>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39330"/>
                                        </p:tgtEl>
                                        <p:attrNameLst>
                                          <p:attrName>style.visibility</p:attrName>
                                        </p:attrNameLst>
                                      </p:cBhvr>
                                      <p:to>
                                        <p:strVal val="visible"/>
                                      </p:to>
                                    </p:set>
                                    <p:animEffect transition="in" filter="randombar(horizontal)">
                                      <p:cBhvr>
                                        <p:cTn id="15" dur="500"/>
                                        <p:tgtEl>
                                          <p:spTgt spid="7393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39332">
                                            <p:txEl>
                                              <p:pRg st="1" end="1"/>
                                            </p:txEl>
                                          </p:spTgt>
                                        </p:tgtEl>
                                        <p:attrNameLst>
                                          <p:attrName>style.visibility</p:attrName>
                                        </p:attrNameLst>
                                      </p:cBhvr>
                                      <p:to>
                                        <p:strVal val="visible"/>
                                      </p:to>
                                    </p:set>
                                    <p:animEffect transition="in" filter="wipe(up)">
                                      <p:cBhvr>
                                        <p:cTn id="20" dur="500"/>
                                        <p:tgtEl>
                                          <p:spTgt spid="739332">
                                            <p:txEl>
                                              <p:pRg st="1" end="1"/>
                                            </p:txEl>
                                          </p:spTgt>
                                        </p:tgtEl>
                                      </p:cBhvr>
                                    </p:animEffect>
                                  </p:childTnLst>
                                </p:cTn>
                              </p:par>
                            </p:childTnLst>
                          </p:cTn>
                        </p:par>
                        <p:par>
                          <p:cTn id="21" fill="hold" nodeType="afterGroup">
                            <p:stCondLst>
                              <p:cond delay="500"/>
                            </p:stCondLst>
                            <p:childTnLst>
                              <p:par>
                                <p:cTn id="22" presetID="14" presetClass="entr" presetSubtype="10" fill="hold" nodeType="afterEffect">
                                  <p:stCondLst>
                                    <p:cond delay="0"/>
                                  </p:stCondLst>
                                  <p:childTnLst>
                                    <p:set>
                                      <p:cBhvr>
                                        <p:cTn id="23" dur="1" fill="hold">
                                          <p:stCondLst>
                                            <p:cond delay="0"/>
                                          </p:stCondLst>
                                        </p:cTn>
                                        <p:tgtEl>
                                          <p:spTgt spid="739331"/>
                                        </p:tgtEl>
                                        <p:attrNameLst>
                                          <p:attrName>style.visibility</p:attrName>
                                        </p:attrNameLst>
                                      </p:cBhvr>
                                      <p:to>
                                        <p:strVal val="visible"/>
                                      </p:to>
                                    </p:set>
                                    <p:animEffect transition="in" filter="randombar(horizontal)">
                                      <p:cBhvr>
                                        <p:cTn id="24" dur="500"/>
                                        <p:tgtEl>
                                          <p:spTgt spid="739331"/>
                                        </p:tgtEl>
                                      </p:cBhvr>
                                    </p:animEffect>
                                  </p:childTnLst>
                                </p:cTn>
                              </p:par>
                            </p:childTnLst>
                          </p:cTn>
                        </p:par>
                        <p:par>
                          <p:cTn id="25" fill="hold" nodeType="afterGroup">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39338"/>
                                        </p:tgtEl>
                                        <p:attrNameLst>
                                          <p:attrName>style.visibility</p:attrName>
                                        </p:attrNameLst>
                                      </p:cBhvr>
                                      <p:to>
                                        <p:strVal val="visible"/>
                                      </p:to>
                                    </p:set>
                                    <p:animEffect transition="in" filter="randombar(horizontal)">
                                      <p:cBhvr>
                                        <p:cTn id="28" dur="500"/>
                                        <p:tgtEl>
                                          <p:spTgt spid="739338"/>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739339"/>
                                        </p:tgtEl>
                                        <p:attrNameLst>
                                          <p:attrName>style.visibility</p:attrName>
                                        </p:attrNameLst>
                                      </p:cBhvr>
                                      <p:to>
                                        <p:strVal val="visible"/>
                                      </p:to>
                                    </p:set>
                                    <p:animEffect transition="in" filter="wipe(left)">
                                      <p:cBhvr>
                                        <p:cTn id="32" dur="500"/>
                                        <p:tgtEl>
                                          <p:spTgt spid="739339"/>
                                        </p:tgtEl>
                                      </p:cBhvr>
                                    </p:animEffect>
                                  </p:childTnLst>
                                </p:cTn>
                              </p:par>
                            </p:childTnLst>
                          </p:cTn>
                        </p:par>
                        <p:par>
                          <p:cTn id="33" fill="hold" nodeType="afterGroup">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739340"/>
                                        </p:tgtEl>
                                        <p:attrNameLst>
                                          <p:attrName>style.visibility</p:attrName>
                                        </p:attrNameLst>
                                      </p:cBhvr>
                                      <p:to>
                                        <p:strVal val="visible"/>
                                      </p:to>
                                    </p:set>
                                    <p:animEffect transition="in" filter="randombar(horizontal)">
                                      <p:cBhvr>
                                        <p:cTn id="36" dur="500"/>
                                        <p:tgtEl>
                                          <p:spTgt spid="7393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39333"/>
                                        </p:tgtEl>
                                        <p:attrNameLst>
                                          <p:attrName>style.visibility</p:attrName>
                                        </p:attrNameLst>
                                      </p:cBhvr>
                                      <p:to>
                                        <p:strVal val="visible"/>
                                      </p:to>
                                    </p:set>
                                    <p:animEffect transition="in" filter="randombar(horizontal)">
                                      <p:cBhvr>
                                        <p:cTn id="41" dur="500"/>
                                        <p:tgtEl>
                                          <p:spTgt spid="739333"/>
                                        </p:tgtEl>
                                      </p:cBhvr>
                                    </p:animEffect>
                                  </p:childTnLst>
                                </p:cTn>
                              </p:par>
                            </p:childTnLst>
                          </p:cTn>
                        </p:par>
                        <p:par>
                          <p:cTn id="42" fill="hold" nodeType="afterGroup">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739334"/>
                                        </p:tgtEl>
                                        <p:attrNameLst>
                                          <p:attrName>style.visibility</p:attrName>
                                        </p:attrNameLst>
                                      </p:cBhvr>
                                      <p:to>
                                        <p:strVal val="visible"/>
                                      </p:to>
                                    </p:set>
                                    <p:animEffect transition="in" filter="randombar(horizontal)">
                                      <p:cBhvr>
                                        <p:cTn id="45" dur="500"/>
                                        <p:tgtEl>
                                          <p:spTgt spid="739334"/>
                                        </p:tgtEl>
                                      </p:cBhvr>
                                    </p:animEffect>
                                  </p:childTnLst>
                                </p:cTn>
                              </p:par>
                            </p:childTnLst>
                          </p:cTn>
                        </p:par>
                        <p:par>
                          <p:cTn id="46" fill="hold" nodeType="afterGroup">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739335"/>
                                        </p:tgtEl>
                                        <p:attrNameLst>
                                          <p:attrName>style.visibility</p:attrName>
                                        </p:attrNameLst>
                                      </p:cBhvr>
                                      <p:to>
                                        <p:strVal val="visible"/>
                                      </p:to>
                                    </p:set>
                                    <p:animEffect transition="in" filter="randombar(horizontal)">
                                      <p:cBhvr>
                                        <p:cTn id="49" dur="500"/>
                                        <p:tgtEl>
                                          <p:spTgt spid="739335"/>
                                        </p:tgtEl>
                                      </p:cBhvr>
                                    </p:animEffect>
                                  </p:childTnLst>
                                </p:cTn>
                              </p:par>
                            </p:childTnLst>
                          </p:cTn>
                        </p:par>
                        <p:par>
                          <p:cTn id="50" fill="hold" nodeType="afterGroup">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739336"/>
                                        </p:tgtEl>
                                        <p:attrNameLst>
                                          <p:attrName>style.visibility</p:attrName>
                                        </p:attrNameLst>
                                      </p:cBhvr>
                                      <p:to>
                                        <p:strVal val="visible"/>
                                      </p:to>
                                    </p:set>
                                    <p:animEffect transition="in" filter="randombar(horizontal)">
                                      <p:cBhvr>
                                        <p:cTn id="53" dur="500"/>
                                        <p:tgtEl>
                                          <p:spTgt spid="739336"/>
                                        </p:tgtEl>
                                      </p:cBhvr>
                                    </p:animEffect>
                                  </p:childTnLst>
                                </p:cTn>
                              </p:par>
                            </p:childTnLst>
                          </p:cTn>
                        </p:par>
                        <p:par>
                          <p:cTn id="54" fill="hold" nodeType="afterGroup">
                            <p:stCondLst>
                              <p:cond delay="2000"/>
                            </p:stCondLst>
                            <p:childTnLst>
                              <p:par>
                                <p:cTn id="55" presetID="14" presetClass="entr" presetSubtype="10" fill="hold" grpId="0" nodeType="afterEffect">
                                  <p:stCondLst>
                                    <p:cond delay="0"/>
                                  </p:stCondLst>
                                  <p:childTnLst>
                                    <p:set>
                                      <p:cBhvr>
                                        <p:cTn id="56" dur="1" fill="hold">
                                          <p:stCondLst>
                                            <p:cond delay="0"/>
                                          </p:stCondLst>
                                        </p:cTn>
                                        <p:tgtEl>
                                          <p:spTgt spid="739337"/>
                                        </p:tgtEl>
                                        <p:attrNameLst>
                                          <p:attrName>style.visibility</p:attrName>
                                        </p:attrNameLst>
                                      </p:cBhvr>
                                      <p:to>
                                        <p:strVal val="visible"/>
                                      </p:to>
                                    </p:set>
                                    <p:animEffect transition="in" filter="randombar(horizontal)">
                                      <p:cBhvr>
                                        <p:cTn id="57" dur="500"/>
                                        <p:tgtEl>
                                          <p:spTgt spid="73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2" grpId="0" build="p" animBg="1"/>
      <p:bldP spid="739333" grpId="0"/>
      <p:bldP spid="739334" grpId="0"/>
      <p:bldP spid="739335" grpId="0"/>
      <p:bldP spid="739336" grpId="0"/>
      <p:bldP spid="739337" grpId="0"/>
      <p:bldP spid="739339" grpId="0" animBg="1"/>
      <p:bldP spid="7393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lassbox2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355" name="Picture 3" descr="glassbox2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356" name="Text Box 4"/>
          <p:cNvSpPr txBox="1">
            <a:spLocks noChangeArrowheads="1"/>
          </p:cNvSpPr>
          <p:nvPr/>
        </p:nvSpPr>
        <p:spPr bwMode="auto">
          <a:xfrm>
            <a:off x="381000" y="2133600"/>
            <a:ext cx="4191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i="1" dirty="0">
                <a:solidFill>
                  <a:srgbClr val="A50021"/>
                </a:solidFill>
                <a:latin typeface="Arial" charset="0"/>
              </a:rPr>
              <a:t>Projection lines</a:t>
            </a:r>
            <a:r>
              <a:rPr lang="en-US" sz="3200" b="0" dirty="0">
                <a:solidFill>
                  <a:schemeClr val="tx1"/>
                </a:solidFill>
                <a:latin typeface="Arial" charset="0"/>
              </a:rPr>
              <a:t> are used to project each corner outward until they reach the </a:t>
            </a:r>
            <a:r>
              <a:rPr lang="en-US" sz="3200" i="1" dirty="0">
                <a:solidFill>
                  <a:schemeClr val="tx1"/>
                </a:solidFill>
                <a:latin typeface="Arial" charset="0"/>
              </a:rPr>
              <a:t>projection plane</a:t>
            </a:r>
            <a:r>
              <a:rPr lang="en-US" sz="3200" b="0" dirty="0">
                <a:solidFill>
                  <a:schemeClr val="tx1"/>
                </a:solidFill>
                <a:latin typeface="Arial" charset="0"/>
              </a:rPr>
              <a:t>.</a:t>
            </a:r>
          </a:p>
        </p:txBody>
      </p:sp>
      <p:sp>
        <p:nvSpPr>
          <p:cNvPr id="2662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0356"/>
                                        </p:tgtEl>
                                        <p:attrNameLst>
                                          <p:attrName>style.visibility</p:attrName>
                                        </p:attrNameLst>
                                      </p:cBhvr>
                                      <p:to>
                                        <p:strVal val="visible"/>
                                      </p:to>
                                    </p:set>
                                    <p:animEffect transition="in" filter="wipe(up)">
                                      <p:cBhvr>
                                        <p:cTn id="7" dur="500"/>
                                        <p:tgtEl>
                                          <p:spTgt spid="74035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740355"/>
                                        </p:tgtEl>
                                        <p:attrNameLst>
                                          <p:attrName>style.visibility</p:attrName>
                                        </p:attrNameLst>
                                      </p:cBhvr>
                                      <p:to>
                                        <p:strVal val="visible"/>
                                      </p:to>
                                    </p:set>
                                    <p:animEffect transition="in" filter="wipe(right)">
                                      <p:cBhvr>
                                        <p:cTn id="11" dur="500"/>
                                        <p:tgtEl>
                                          <p:spTgt spid="74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620713" y="1546225"/>
            <a:ext cx="80343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An imaginary line that is used to locate or project the corners, edges, and features of a three-dimensional object onto an imaginary two-dimensional surface.</a:t>
            </a:r>
          </a:p>
        </p:txBody>
      </p:sp>
      <p:sp>
        <p:nvSpPr>
          <p:cNvPr id="27651"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Projection Line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1378"/>
                                        </p:tgtEl>
                                        <p:attrNameLst>
                                          <p:attrName>style.visibility</p:attrName>
                                        </p:attrNameLst>
                                      </p:cBhvr>
                                      <p:to>
                                        <p:strVal val="visible"/>
                                      </p:to>
                                    </p:set>
                                    <p:animEffect transition="in" filter="wipe(up)">
                                      <p:cBhvr>
                                        <p:cTn id="7" dur="500"/>
                                        <p:tgtEl>
                                          <p:spTgt spid="74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lassbox2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427" name="Picture 3" descr="glassbox2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8" name="Picture 4" descr="glassbox2f"/>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3429" name="Text Box 5"/>
          <p:cNvSpPr txBox="1">
            <a:spLocks noChangeArrowheads="1"/>
          </p:cNvSpPr>
          <p:nvPr/>
        </p:nvSpPr>
        <p:spPr bwMode="auto">
          <a:xfrm>
            <a:off x="469900" y="1573213"/>
            <a:ext cx="3594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 </a:t>
            </a:r>
            <a:r>
              <a:rPr lang="en-US" sz="3200" b="0" i="1" dirty="0">
                <a:solidFill>
                  <a:srgbClr val="E60702"/>
                </a:solidFill>
                <a:latin typeface="Arial" charset="0"/>
              </a:rPr>
              <a:t>visible edges</a:t>
            </a:r>
            <a:r>
              <a:rPr lang="en-US" sz="3200" b="0" dirty="0">
                <a:solidFill>
                  <a:schemeClr val="tx1"/>
                </a:solidFill>
                <a:latin typeface="Arial" charset="0"/>
              </a:rPr>
              <a:t> of the object are then identified on the </a:t>
            </a:r>
            <a:r>
              <a:rPr lang="en-US" sz="3200" i="1" dirty="0">
                <a:solidFill>
                  <a:schemeClr val="tx1"/>
                </a:solidFill>
                <a:latin typeface="Arial" charset="0"/>
              </a:rPr>
              <a:t>projection plane</a:t>
            </a:r>
            <a:r>
              <a:rPr lang="en-US" sz="3200" b="0" dirty="0">
                <a:solidFill>
                  <a:schemeClr val="tx1"/>
                </a:solidFill>
                <a:latin typeface="Arial" charset="0"/>
              </a:rPr>
              <a:t> by connecting the projected corners with </a:t>
            </a:r>
            <a:r>
              <a:rPr lang="en-US" sz="3200" i="1" dirty="0">
                <a:solidFill>
                  <a:schemeClr val="tx1"/>
                </a:solidFill>
                <a:latin typeface="Arial" charset="0"/>
              </a:rPr>
              <a:t>object lines</a:t>
            </a:r>
            <a:r>
              <a:rPr lang="en-US" sz="3200" b="0" dirty="0">
                <a:solidFill>
                  <a:schemeClr val="tx1"/>
                </a:solidFill>
                <a:latin typeface="Arial" charset="0"/>
              </a:rPr>
              <a:t>.</a:t>
            </a:r>
          </a:p>
        </p:txBody>
      </p:sp>
      <p:sp>
        <p:nvSpPr>
          <p:cNvPr id="2867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3429"/>
                                        </p:tgtEl>
                                        <p:attrNameLst>
                                          <p:attrName>style.visibility</p:attrName>
                                        </p:attrNameLst>
                                      </p:cBhvr>
                                      <p:to>
                                        <p:strVal val="visible"/>
                                      </p:to>
                                    </p:set>
                                    <p:animEffect transition="in" filter="wipe(up)">
                                      <p:cBhvr>
                                        <p:cTn id="7" dur="500"/>
                                        <p:tgtEl>
                                          <p:spTgt spid="743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43427"/>
                                        </p:tgtEl>
                                        <p:attrNameLst>
                                          <p:attrName>style.visibility</p:attrName>
                                        </p:attrNameLst>
                                      </p:cBhvr>
                                      <p:to>
                                        <p:strVal val="visible"/>
                                      </p:to>
                                    </p:set>
                                    <p:animEffect transition="in" filter="randombar(horizontal)">
                                      <p:cBhvr>
                                        <p:cTn id="12" dur="500"/>
                                        <p:tgtEl>
                                          <p:spTgt spid="743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3428"/>
                                        </p:tgtEl>
                                        <p:attrNameLst>
                                          <p:attrName>style.visibility</p:attrName>
                                        </p:attrNameLst>
                                      </p:cBhvr>
                                      <p:to>
                                        <p:strVal val="visible"/>
                                      </p:to>
                                    </p:set>
                                    <p:animEffect transition="in" filter="randombar(horizontal)">
                                      <p:cBhvr>
                                        <p:cTn id="1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8" grpId="0" animBg="1"/>
      <p:bldP spid="7434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glassbox2h"/>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1" name="Picture 3" descr="glassbox2i"/>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2" name="Picture 4" descr="glassbox2j"/>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3" name="Picture 5" descr="glassbox2k"/>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4" name="Picture 6" descr="glassbox2l"/>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5" name="Picture 7" descr="glassbox2m"/>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6" name="Picture 8" descr="glassbox2n"/>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7" name="Picture 9" descr="glassbox2o"/>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8" name="Picture 10" descr="glassbox2p"/>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9" name="Picture 11" descr="glassbox2q"/>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0" name="Picture 12" descr="glassbox2r"/>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1" name="Picture 13" descr="glassbox2s"/>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2" name="Picture 14" descr="glassbox2t"/>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3" name="Picture 15" descr="glassbox2u"/>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4" name="Picture 16" descr="glassbox2v"/>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5" name="Text Box 17"/>
          <p:cNvSpPr txBox="1">
            <a:spLocks noChangeArrowheads="1"/>
          </p:cNvSpPr>
          <p:nvPr/>
        </p:nvSpPr>
        <p:spPr bwMode="auto">
          <a:xfrm>
            <a:off x="371475" y="1100138"/>
            <a:ext cx="8772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 </a:t>
            </a:r>
            <a:r>
              <a:rPr lang="en-US" sz="3200" i="1" dirty="0">
                <a:solidFill>
                  <a:srgbClr val="A50021"/>
                </a:solidFill>
                <a:latin typeface="Arial" charset="0"/>
              </a:rPr>
              <a:t>orthographic projection</a:t>
            </a:r>
            <a:r>
              <a:rPr lang="en-US" sz="3200" b="0" dirty="0">
                <a:solidFill>
                  <a:schemeClr val="tx1"/>
                </a:solidFill>
                <a:latin typeface="Arial" charset="0"/>
              </a:rPr>
              <a:t> process is then repeated on the other </a:t>
            </a:r>
            <a:r>
              <a:rPr lang="en-US" sz="3200" i="1" dirty="0">
                <a:solidFill>
                  <a:schemeClr val="tx1"/>
                </a:solidFill>
                <a:latin typeface="Arial" charset="0"/>
              </a:rPr>
              <a:t>projection planes</a:t>
            </a:r>
            <a:r>
              <a:rPr lang="en-US" sz="3200" b="0" dirty="0">
                <a:solidFill>
                  <a:schemeClr val="tx1"/>
                </a:solidFill>
                <a:latin typeface="Arial" charset="0"/>
              </a:rPr>
              <a:t>.</a:t>
            </a:r>
          </a:p>
        </p:txBody>
      </p:sp>
      <p:sp>
        <p:nvSpPr>
          <p:cNvPr id="297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pic>
        <p:nvPicPr>
          <p:cNvPr id="29715" name="Picture 1"/>
          <p:cNvPicPr>
            <a:picLocks noChangeAspect="1"/>
          </p:cNvPicPr>
          <p:nvPr/>
        </p:nvPicPr>
        <p:blipFill>
          <a:blip r:embed="rId3">
            <a:extLst>
              <a:ext uri="{28A0092B-C50C-407E-A947-70E740481C1C}">
                <a14:useLocalDpi xmlns:a14="http://schemas.microsoft.com/office/drawing/2010/main" val="0"/>
              </a:ext>
            </a:extLst>
          </a:blip>
          <a:srcRect l="12093" t="7169" r="6860" b="5736"/>
          <a:stretch>
            <a:fillRect/>
          </a:stretch>
        </p:blipFill>
        <p:spPr bwMode="auto">
          <a:xfrm>
            <a:off x="1919288" y="2562225"/>
            <a:ext cx="527208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17424" t="7556" r="39021" b="64666"/>
          <a:stretch/>
        </p:blipFill>
        <p:spPr>
          <a:xfrm>
            <a:off x="6657945" y="2307617"/>
            <a:ext cx="1066401" cy="1120169"/>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4465"/>
                                        </p:tgtEl>
                                        <p:attrNameLst>
                                          <p:attrName>style.visibility</p:attrName>
                                        </p:attrNameLst>
                                      </p:cBhvr>
                                      <p:to>
                                        <p:strVal val="visible"/>
                                      </p:to>
                                    </p:set>
                                    <p:animEffect transition="in" filter="wipe(up)">
                                      <p:cBhvr>
                                        <p:cTn id="7" dur="500"/>
                                        <p:tgtEl>
                                          <p:spTgt spid="74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44451"/>
                                        </p:tgtEl>
                                        <p:attrNameLst>
                                          <p:attrName>style.visibility</p:attrName>
                                        </p:attrNameLst>
                                      </p:cBhvr>
                                      <p:to>
                                        <p:strVal val="visible"/>
                                      </p:to>
                                    </p:set>
                                    <p:animEffect transition="in" filter="randombar(horizontal)">
                                      <p:cBhvr>
                                        <p:cTn id="12" dur="500"/>
                                        <p:tgtEl>
                                          <p:spTgt spid="744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4452"/>
                                        </p:tgtEl>
                                        <p:attrNameLst>
                                          <p:attrName>style.visibility</p:attrName>
                                        </p:attrNameLst>
                                      </p:cBhvr>
                                      <p:to>
                                        <p:strVal val="visible"/>
                                      </p:to>
                                    </p:set>
                                    <p:animEffect transition="in" filter="randombar(horizontal)">
                                      <p:cBhvr>
                                        <p:cTn id="17" dur="500"/>
                                        <p:tgtEl>
                                          <p:spTgt spid="7444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744453"/>
                                        </p:tgtEl>
                                        <p:attrNameLst>
                                          <p:attrName>style.visibility</p:attrName>
                                        </p:attrNameLst>
                                      </p:cBhvr>
                                      <p:to>
                                        <p:strVal val="visible"/>
                                      </p:to>
                                    </p:set>
                                    <p:animEffect transition="in" filter="wipe(left)">
                                      <p:cBhvr>
                                        <p:cTn id="22" dur="500"/>
                                        <p:tgtEl>
                                          <p:spTgt spid="7444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744454"/>
                                        </p:tgtEl>
                                        <p:attrNameLst>
                                          <p:attrName>style.visibility</p:attrName>
                                        </p:attrNameLst>
                                      </p:cBhvr>
                                      <p:to>
                                        <p:strVal val="visible"/>
                                      </p:to>
                                    </p:set>
                                    <p:animEffect transition="in" filter="randombar(horizontal)">
                                      <p:cBhvr>
                                        <p:cTn id="27" dur="500"/>
                                        <p:tgtEl>
                                          <p:spTgt spid="744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744455"/>
                                        </p:tgtEl>
                                        <p:attrNameLst>
                                          <p:attrName>style.visibility</p:attrName>
                                        </p:attrNameLst>
                                      </p:cBhvr>
                                      <p:to>
                                        <p:strVal val="visible"/>
                                      </p:to>
                                    </p:set>
                                    <p:animEffect transition="in" filter="randombar(horizontal)">
                                      <p:cBhvr>
                                        <p:cTn id="32" dur="500"/>
                                        <p:tgtEl>
                                          <p:spTgt spid="744455"/>
                                        </p:tgtEl>
                                      </p:cBhvr>
                                    </p:animEffect>
                                  </p:childTnLst>
                                </p:cTn>
                              </p:par>
                            </p:childTnLst>
                          </p:cTn>
                        </p:par>
                        <p:par>
                          <p:cTn id="33" fill="hold" nodeType="afterGroup">
                            <p:stCondLst>
                              <p:cond delay="500"/>
                            </p:stCondLst>
                            <p:childTnLst>
                              <p:par>
                                <p:cTn id="34" presetID="14" presetClass="entr" presetSubtype="10" fill="hold" grpId="0" nodeType="afterEffect" nodePh="1">
                                  <p:stCondLst>
                                    <p:cond delay="0"/>
                                  </p:stCondLst>
                                  <p:endCondLst>
                                    <p:cond evt="begin" delay="0">
                                      <p:tn val="34"/>
                                    </p:cond>
                                  </p:endCondLst>
                                  <p:childTnLst>
                                    <p:set>
                                      <p:cBhvr>
                                        <p:cTn id="35" dur="1" fill="hold">
                                          <p:stCondLst>
                                            <p:cond delay="0"/>
                                          </p:stCondLst>
                                        </p:cTn>
                                        <p:tgtEl>
                                          <p:spTgt spid="744456"/>
                                        </p:tgtEl>
                                        <p:attrNameLst>
                                          <p:attrName>style.visibility</p:attrName>
                                        </p:attrNameLst>
                                      </p:cBhvr>
                                      <p:to>
                                        <p:strVal val="visible"/>
                                      </p:to>
                                    </p:set>
                                    <p:animEffect transition="in" filter="randombar(horizontal)">
                                      <p:cBhvr>
                                        <p:cTn id="36" dur="500"/>
                                        <p:tgtEl>
                                          <p:spTgt spid="7444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744457"/>
                                        </p:tgtEl>
                                        <p:attrNameLst>
                                          <p:attrName>style.visibility</p:attrName>
                                        </p:attrNameLst>
                                      </p:cBhvr>
                                      <p:to>
                                        <p:strVal val="visible"/>
                                      </p:to>
                                    </p:set>
                                    <p:animEffect transition="in" filter="randombar(horizontal)">
                                      <p:cBhvr>
                                        <p:cTn id="41" dur="500"/>
                                        <p:tgtEl>
                                          <p:spTgt spid="7444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744458"/>
                                        </p:tgtEl>
                                        <p:attrNameLst>
                                          <p:attrName>style.visibility</p:attrName>
                                        </p:attrNameLst>
                                      </p:cBhvr>
                                      <p:to>
                                        <p:strVal val="visible"/>
                                      </p:to>
                                    </p:set>
                                    <p:animEffect transition="in" filter="randombar(horizontal)">
                                      <p:cBhvr>
                                        <p:cTn id="46" dur="500"/>
                                        <p:tgtEl>
                                          <p:spTgt spid="7444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nodePh="1">
                                  <p:stCondLst>
                                    <p:cond delay="0"/>
                                  </p:stCondLst>
                                  <p:endCondLst>
                                    <p:cond evt="begin" delay="0">
                                      <p:tn val="49"/>
                                    </p:cond>
                                  </p:endCondLst>
                                  <p:childTnLst>
                                    <p:set>
                                      <p:cBhvr>
                                        <p:cTn id="50" dur="1" fill="hold">
                                          <p:stCondLst>
                                            <p:cond delay="0"/>
                                          </p:stCondLst>
                                        </p:cTn>
                                        <p:tgtEl>
                                          <p:spTgt spid="744459"/>
                                        </p:tgtEl>
                                        <p:attrNameLst>
                                          <p:attrName>style.visibility</p:attrName>
                                        </p:attrNameLst>
                                      </p:cBhvr>
                                      <p:to>
                                        <p:strVal val="visible"/>
                                      </p:to>
                                    </p:set>
                                    <p:animEffect transition="in" filter="randombar(horizontal)">
                                      <p:cBhvr>
                                        <p:cTn id="51" dur="500"/>
                                        <p:tgtEl>
                                          <p:spTgt spid="744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nodePh="1">
                                  <p:stCondLst>
                                    <p:cond delay="0"/>
                                  </p:stCondLst>
                                  <p:endCondLst>
                                    <p:cond evt="begin" delay="0">
                                      <p:tn val="54"/>
                                    </p:cond>
                                  </p:endCondLst>
                                  <p:childTnLst>
                                    <p:set>
                                      <p:cBhvr>
                                        <p:cTn id="55" dur="1" fill="hold">
                                          <p:stCondLst>
                                            <p:cond delay="0"/>
                                          </p:stCondLst>
                                        </p:cTn>
                                        <p:tgtEl>
                                          <p:spTgt spid="744460"/>
                                        </p:tgtEl>
                                        <p:attrNameLst>
                                          <p:attrName>style.visibility</p:attrName>
                                        </p:attrNameLst>
                                      </p:cBhvr>
                                      <p:to>
                                        <p:strVal val="visible"/>
                                      </p:to>
                                    </p:set>
                                    <p:animEffect transition="in" filter="wipe(down)">
                                      <p:cBhvr>
                                        <p:cTn id="56" dur="500"/>
                                        <p:tgtEl>
                                          <p:spTgt spid="7444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nodePh="1">
                                  <p:stCondLst>
                                    <p:cond delay="0"/>
                                  </p:stCondLst>
                                  <p:endCondLst>
                                    <p:cond evt="begin" delay="0">
                                      <p:tn val="59"/>
                                    </p:cond>
                                  </p:endCondLst>
                                  <p:childTnLst>
                                    <p:set>
                                      <p:cBhvr>
                                        <p:cTn id="60" dur="1" fill="hold">
                                          <p:stCondLst>
                                            <p:cond delay="0"/>
                                          </p:stCondLst>
                                        </p:cTn>
                                        <p:tgtEl>
                                          <p:spTgt spid="744461"/>
                                        </p:tgtEl>
                                        <p:attrNameLst>
                                          <p:attrName>style.visibility</p:attrName>
                                        </p:attrNameLst>
                                      </p:cBhvr>
                                      <p:to>
                                        <p:strVal val="visible"/>
                                      </p:to>
                                    </p:set>
                                    <p:animEffect transition="in" filter="randombar(horizontal)">
                                      <p:cBhvr>
                                        <p:cTn id="61" dur="500"/>
                                        <p:tgtEl>
                                          <p:spTgt spid="74446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grpId="0" nodeType="clickEffect" nodePh="1">
                                  <p:stCondLst>
                                    <p:cond delay="0"/>
                                  </p:stCondLst>
                                  <p:endCondLst>
                                    <p:cond evt="begin" delay="0">
                                      <p:tn val="64"/>
                                    </p:cond>
                                  </p:endCondLst>
                                  <p:childTnLst>
                                    <p:set>
                                      <p:cBhvr>
                                        <p:cTn id="65" dur="1" fill="hold">
                                          <p:stCondLst>
                                            <p:cond delay="0"/>
                                          </p:stCondLst>
                                        </p:cTn>
                                        <p:tgtEl>
                                          <p:spTgt spid="744462"/>
                                        </p:tgtEl>
                                        <p:attrNameLst>
                                          <p:attrName>style.visibility</p:attrName>
                                        </p:attrNameLst>
                                      </p:cBhvr>
                                      <p:to>
                                        <p:strVal val="visible"/>
                                      </p:to>
                                    </p:set>
                                    <p:animEffect transition="in" filter="randombar(horizontal)">
                                      <p:cBhvr>
                                        <p:cTn id="66" dur="500"/>
                                        <p:tgtEl>
                                          <p:spTgt spid="744462"/>
                                        </p:tgtEl>
                                      </p:cBhvr>
                                    </p:animEffect>
                                  </p:childTnLst>
                                </p:cTn>
                              </p:par>
                            </p:childTnLst>
                          </p:cTn>
                        </p:par>
                        <p:par>
                          <p:cTn id="67" fill="hold" nodeType="afterGroup">
                            <p:stCondLst>
                              <p:cond delay="500"/>
                            </p:stCondLst>
                            <p:childTnLst>
                              <p:par>
                                <p:cTn id="68" presetID="14" presetClass="entr" presetSubtype="10" fill="hold" grpId="0" nodeType="afterEffect" nodePh="1">
                                  <p:stCondLst>
                                    <p:cond delay="0"/>
                                  </p:stCondLst>
                                  <p:endCondLst>
                                    <p:cond evt="begin" delay="0">
                                      <p:tn val="68"/>
                                    </p:cond>
                                  </p:endCondLst>
                                  <p:childTnLst>
                                    <p:set>
                                      <p:cBhvr>
                                        <p:cTn id="69" dur="1" fill="hold">
                                          <p:stCondLst>
                                            <p:cond delay="0"/>
                                          </p:stCondLst>
                                        </p:cTn>
                                        <p:tgtEl>
                                          <p:spTgt spid="744463"/>
                                        </p:tgtEl>
                                        <p:attrNameLst>
                                          <p:attrName>style.visibility</p:attrName>
                                        </p:attrNameLst>
                                      </p:cBhvr>
                                      <p:to>
                                        <p:strVal val="visible"/>
                                      </p:to>
                                    </p:set>
                                    <p:animEffect transition="in" filter="randombar(horizontal)">
                                      <p:cBhvr>
                                        <p:cTn id="70" dur="500"/>
                                        <p:tgtEl>
                                          <p:spTgt spid="74446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grpId="0" nodeType="clickEffect" nodePh="1">
                                  <p:stCondLst>
                                    <p:cond delay="0"/>
                                  </p:stCondLst>
                                  <p:endCondLst>
                                    <p:cond evt="begin" delay="0">
                                      <p:tn val="73"/>
                                    </p:cond>
                                  </p:endCondLst>
                                  <p:childTnLst>
                                    <p:set>
                                      <p:cBhvr>
                                        <p:cTn id="74" dur="1" fill="hold">
                                          <p:stCondLst>
                                            <p:cond delay="0"/>
                                          </p:stCondLst>
                                        </p:cTn>
                                        <p:tgtEl>
                                          <p:spTgt spid="744464"/>
                                        </p:tgtEl>
                                        <p:attrNameLst>
                                          <p:attrName>style.visibility</p:attrName>
                                        </p:attrNameLst>
                                      </p:cBhvr>
                                      <p:to>
                                        <p:strVal val="visible"/>
                                      </p:to>
                                    </p:set>
                                    <p:animEffect transition="in" filter="randombar(horizontal)">
                                      <p:cBhvr>
                                        <p:cTn id="75" dur="500"/>
                                        <p:tgtEl>
                                          <p:spTgt spid="74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animBg="1"/>
      <p:bldP spid="744452" grpId="0" animBg="1"/>
      <p:bldP spid="744453" grpId="0" animBg="1"/>
      <p:bldP spid="744454" grpId="0" animBg="1"/>
      <p:bldP spid="744455" grpId="0" animBg="1"/>
      <p:bldP spid="744456" grpId="0" animBg="1"/>
      <p:bldP spid="744457" grpId="0" animBg="1"/>
      <p:bldP spid="744458" grpId="0" animBg="1"/>
      <p:bldP spid="744459" grpId="0" animBg="1"/>
      <p:bldP spid="744460" grpId="0" animBg="1"/>
      <p:bldP spid="744461" grpId="0" animBg="1"/>
      <p:bldP spid="744462" grpId="0" animBg="1"/>
      <p:bldP spid="744463" grpId="0" animBg="1"/>
      <p:bldP spid="744464" grpId="0" animBg="1"/>
      <p:bldP spid="744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Orthographic View Selection</a:t>
            </a: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dirty="0" smtClean="0"/>
              <a:t>Recommendations for how to select the front view</a:t>
            </a:r>
          </a:p>
          <a:p>
            <a:pPr lvl="1"/>
            <a:r>
              <a:rPr lang="en-US" dirty="0" smtClean="0"/>
              <a:t>Most natural position or use</a:t>
            </a:r>
          </a:p>
          <a:p>
            <a:pPr lvl="1"/>
            <a:r>
              <a:rPr lang="en-US" dirty="0" smtClean="0"/>
              <a:t>Shows best shape and characteristic contours</a:t>
            </a:r>
          </a:p>
          <a:p>
            <a:pPr lvl="1"/>
            <a:r>
              <a:rPr lang="en-US" dirty="0" smtClean="0"/>
              <a:t>Longest dimensions</a:t>
            </a:r>
          </a:p>
          <a:p>
            <a:pPr lvl="1"/>
            <a:r>
              <a:rPr lang="en-US" dirty="0" smtClean="0"/>
              <a:t>Fewest hidden lines</a:t>
            </a:r>
          </a:p>
          <a:p>
            <a:pPr lvl="1"/>
            <a:r>
              <a:rPr lang="en-US" dirty="0" smtClean="0"/>
              <a:t>Most stable and natural position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algn="l"/>
            <a:r>
              <a:rPr lang="en-US" dirty="0" smtClean="0">
                <a:solidFill>
                  <a:srgbClr val="00386B"/>
                </a:solidFill>
              </a:rPr>
              <a:t>Orthographic View Selection</a:t>
            </a:r>
          </a:p>
        </p:txBody>
      </p:sp>
      <p:pic>
        <p:nvPicPr>
          <p:cNvPr id="31747" name="Picture 3" descr="Project 3rd"/>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2438400" y="1474788"/>
            <a:ext cx="62309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221672">
            <a:off x="500063" y="4962525"/>
            <a:ext cx="3221037" cy="461963"/>
          </a:xfrm>
          <a:prstGeom prst="rect">
            <a:avLst/>
          </a:prstGeom>
          <a:noFill/>
        </p:spPr>
        <p:txBody>
          <a:bodyPr>
            <a:spAutoFit/>
          </a:bodyPr>
          <a:lstStyle/>
          <a:p>
            <a:pPr algn="ctr">
              <a:defRPr/>
            </a:pPr>
            <a:r>
              <a:rPr lang="en-US" sz="2400" b="0" dirty="0">
                <a:solidFill>
                  <a:srgbClr val="C00000"/>
                </a:solidFill>
                <a:latin typeface="Arial" charset="0"/>
                <a:cs typeface="+mn-cs"/>
              </a:rPr>
              <a:t>BEST FRONT VIEW</a:t>
            </a:r>
          </a:p>
        </p:txBody>
      </p:sp>
      <p:sp>
        <p:nvSpPr>
          <p:cNvPr id="3" name="Right Arrow 2"/>
          <p:cNvSpPr/>
          <p:nvPr/>
        </p:nvSpPr>
        <p:spPr>
          <a:xfrm rot="18475272">
            <a:off x="2373312" y="4518026"/>
            <a:ext cx="631825" cy="4191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solidFill>
                <a:srgbClr val="FFFFFF"/>
              </a:solidFill>
            </a:endParaRPr>
          </a:p>
        </p:txBody>
      </p:sp>
      <p:grpSp>
        <p:nvGrpSpPr>
          <p:cNvPr id="8" name="Group 7"/>
          <p:cNvGrpSpPr>
            <a:grpSpLocks/>
          </p:cNvGrpSpPr>
          <p:nvPr/>
        </p:nvGrpSpPr>
        <p:grpSpPr bwMode="auto">
          <a:xfrm>
            <a:off x="490538" y="2224088"/>
            <a:ext cx="2647950" cy="942975"/>
            <a:chOff x="489972" y="2223404"/>
            <a:chExt cx="2648629" cy="943917"/>
          </a:xfrm>
        </p:grpSpPr>
        <p:sp>
          <p:nvSpPr>
            <p:cNvPr id="4" name="TextBox 3"/>
            <p:cNvSpPr txBox="1"/>
            <p:nvPr/>
          </p:nvSpPr>
          <p:spPr>
            <a:xfrm>
              <a:off x="489972" y="2223404"/>
              <a:ext cx="1338605" cy="646757"/>
            </a:xfrm>
            <a:prstGeom prst="rect">
              <a:avLst/>
            </a:prstGeom>
            <a:noFill/>
          </p:spPr>
          <p:txBody>
            <a:bodyPr wrap="none">
              <a:spAutoFit/>
            </a:bodyPr>
            <a:lstStyle/>
            <a:p>
              <a:pPr>
                <a:defRPr/>
              </a:pPr>
              <a:r>
                <a:rPr lang="en-US" sz="1800" b="0" dirty="0">
                  <a:solidFill>
                    <a:srgbClr val="000000"/>
                  </a:solidFill>
                  <a:latin typeface="Arial" charset="0"/>
                  <a:cs typeface="+mn-cs"/>
                </a:rPr>
                <a:t>Best shape</a:t>
              </a:r>
            </a:p>
            <a:p>
              <a:pPr>
                <a:defRPr/>
              </a:pPr>
              <a:r>
                <a:rPr lang="en-US" sz="1800" b="0" dirty="0">
                  <a:solidFill>
                    <a:srgbClr val="000000"/>
                  </a:solidFill>
                  <a:latin typeface="Arial" charset="0"/>
                  <a:cs typeface="+mn-cs"/>
                </a:rPr>
                <a:t>d</a:t>
              </a:r>
              <a:r>
                <a:rPr lang="en-US" sz="1800" b="0" dirty="0" smtClean="0">
                  <a:solidFill>
                    <a:srgbClr val="000000"/>
                  </a:solidFill>
                  <a:latin typeface="Arial" charset="0"/>
                  <a:cs typeface="+mn-cs"/>
                </a:rPr>
                <a:t>escription</a:t>
              </a:r>
              <a:endParaRPr lang="en-US" sz="1800" b="0" dirty="0">
                <a:solidFill>
                  <a:srgbClr val="000000"/>
                </a:solidFill>
                <a:latin typeface="Arial" charset="0"/>
                <a:cs typeface="+mn-cs"/>
              </a:endParaRPr>
            </a:p>
          </p:txBody>
        </p:sp>
        <p:cxnSp>
          <p:nvCxnSpPr>
            <p:cNvPr id="6" name="Straight Arrow Connector 5"/>
            <p:cNvCxnSpPr/>
            <p:nvPr/>
          </p:nvCxnSpPr>
          <p:spPr>
            <a:xfrm>
              <a:off x="1828577" y="2590482"/>
              <a:ext cx="1310024" cy="5768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4419600" y="4191000"/>
            <a:ext cx="2705293" cy="1948895"/>
            <a:chOff x="4419600" y="4191001"/>
            <a:chExt cx="2705293" cy="1948508"/>
          </a:xfrm>
        </p:grpSpPr>
        <p:sp>
          <p:nvSpPr>
            <p:cNvPr id="16" name="TextBox 15"/>
            <p:cNvSpPr txBox="1"/>
            <p:nvPr/>
          </p:nvSpPr>
          <p:spPr>
            <a:xfrm>
              <a:off x="5003800" y="5770250"/>
              <a:ext cx="2121093" cy="369259"/>
            </a:xfrm>
            <a:prstGeom prst="rect">
              <a:avLst/>
            </a:prstGeom>
            <a:noFill/>
          </p:spPr>
          <p:txBody>
            <a:bodyPr wrap="none">
              <a:spAutoFit/>
            </a:bodyPr>
            <a:lstStyle/>
            <a:p>
              <a:pPr>
                <a:defRPr/>
              </a:pPr>
              <a:r>
                <a:rPr lang="en-US" sz="1800" b="0" dirty="0">
                  <a:solidFill>
                    <a:srgbClr val="000000"/>
                  </a:solidFill>
                  <a:latin typeface="Arial" charset="0"/>
                  <a:cs typeface="+mn-cs"/>
                </a:rPr>
                <a:t>Longest </a:t>
              </a:r>
              <a:r>
                <a:rPr lang="en-US" sz="1800" b="0" dirty="0" smtClean="0">
                  <a:solidFill>
                    <a:srgbClr val="000000"/>
                  </a:solidFill>
                  <a:latin typeface="Arial" charset="0"/>
                  <a:cs typeface="+mn-cs"/>
                </a:rPr>
                <a:t>dimension</a:t>
              </a:r>
              <a:endParaRPr lang="en-US" sz="1800" b="0" dirty="0">
                <a:solidFill>
                  <a:srgbClr val="000000"/>
                </a:solidFill>
                <a:latin typeface="Arial" charset="0"/>
                <a:cs typeface="+mn-cs"/>
              </a:endParaRPr>
            </a:p>
          </p:txBody>
        </p:sp>
        <p:cxnSp>
          <p:nvCxnSpPr>
            <p:cNvPr id="17" name="Straight Arrow Connector 16"/>
            <p:cNvCxnSpPr/>
            <p:nvPr/>
          </p:nvCxnSpPr>
          <p:spPr>
            <a:xfrm flipH="1" flipV="1">
              <a:off x="4419600" y="4191001"/>
              <a:ext cx="960438" cy="15792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6083300" y="4191000"/>
            <a:ext cx="2401888" cy="1284288"/>
            <a:chOff x="6083018" y="4191002"/>
            <a:chExt cx="2402637" cy="1283730"/>
          </a:xfrm>
        </p:grpSpPr>
        <p:sp>
          <p:nvSpPr>
            <p:cNvPr id="22" name="TextBox 21"/>
            <p:cNvSpPr txBox="1"/>
            <p:nvPr/>
          </p:nvSpPr>
          <p:spPr>
            <a:xfrm>
              <a:off x="6171946" y="5105005"/>
              <a:ext cx="2313709" cy="369727"/>
            </a:xfrm>
            <a:prstGeom prst="rect">
              <a:avLst/>
            </a:prstGeom>
            <a:noFill/>
          </p:spPr>
          <p:txBody>
            <a:bodyPr wrap="none">
              <a:spAutoFit/>
            </a:bodyPr>
            <a:lstStyle/>
            <a:p>
              <a:pPr algn="ctr" eaLnBrk="0" hangingPunct="0">
                <a:defRPr/>
              </a:pPr>
              <a:r>
                <a:rPr lang="en-US" sz="1800" b="0" dirty="0">
                  <a:solidFill>
                    <a:srgbClr val="000000"/>
                  </a:solidFill>
                  <a:latin typeface="Arial"/>
                  <a:cs typeface="+mn-cs"/>
                </a:rPr>
                <a:t>Most natural position</a:t>
              </a:r>
            </a:p>
          </p:txBody>
        </p:sp>
        <p:cxnSp>
          <p:nvCxnSpPr>
            <p:cNvPr id="23" name="Straight Arrow Connector 22"/>
            <p:cNvCxnSpPr/>
            <p:nvPr/>
          </p:nvCxnSpPr>
          <p:spPr>
            <a:xfrm flipH="1" flipV="1">
              <a:off x="6083018" y="4191002"/>
              <a:ext cx="698718" cy="9140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p:cNvGrpSpPr>
          <p:nvPr/>
        </p:nvGrpSpPr>
        <p:grpSpPr bwMode="auto">
          <a:xfrm>
            <a:off x="5791200" y="1106488"/>
            <a:ext cx="2309813" cy="1560512"/>
            <a:chOff x="5791200" y="1106213"/>
            <a:chExt cx="2309733" cy="1560787"/>
          </a:xfrm>
        </p:grpSpPr>
        <p:sp>
          <p:nvSpPr>
            <p:cNvPr id="21" name="TextBox 20"/>
            <p:cNvSpPr txBox="1"/>
            <p:nvPr/>
          </p:nvSpPr>
          <p:spPr>
            <a:xfrm>
              <a:off x="6172187" y="1106213"/>
              <a:ext cx="1928746" cy="369952"/>
            </a:xfrm>
            <a:prstGeom prst="rect">
              <a:avLst/>
            </a:prstGeom>
            <a:noFill/>
          </p:spPr>
          <p:txBody>
            <a:bodyPr wrap="none">
              <a:spAutoFit/>
            </a:bodyPr>
            <a:lstStyle/>
            <a:p>
              <a:pPr>
                <a:defRPr/>
              </a:pPr>
              <a:r>
                <a:rPr lang="en-US" sz="1800" b="0" dirty="0">
                  <a:solidFill>
                    <a:srgbClr val="000000"/>
                  </a:solidFill>
                  <a:latin typeface="Arial"/>
                  <a:cs typeface="+mn-cs"/>
                </a:rPr>
                <a:t>No hidden edges</a:t>
              </a:r>
            </a:p>
          </p:txBody>
        </p:sp>
        <p:cxnSp>
          <p:nvCxnSpPr>
            <p:cNvPr id="25" name="Straight Arrow Connector 24"/>
            <p:cNvCxnSpPr/>
            <p:nvPr/>
          </p:nvCxnSpPr>
          <p:spPr>
            <a:xfrm flipH="1">
              <a:off x="5791200" y="1476165"/>
              <a:ext cx="1231857" cy="11908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1" nodeType="clickEffect">
                                  <p:stCondLst>
                                    <p:cond delay="0"/>
                                  </p:stCondLst>
                                  <p:childTnLst>
                                    <p:animScale>
                                      <p:cBhvr>
                                        <p:cTn id="6" dur="2000" fill="hold"/>
                                        <p:tgtEl>
                                          <p:spTgt spid="2"/>
                                        </p:tgtEl>
                                      </p:cBhvr>
                                      <p:by x="150000" y="150000"/>
                                    </p:animScale>
                                  </p:childTnLst>
                                </p:cTn>
                              </p:par>
                              <p:par>
                                <p:cTn id="7" presetID="6" presetClass="emph" presetSubtype="0" fill="hold" grpId="1" nodeType="withEffect">
                                  <p:stCondLst>
                                    <p:cond delay="0"/>
                                  </p:stCondLst>
                                  <p:childTnLst>
                                    <p:animScale>
                                      <p:cBhvr>
                                        <p:cTn id="8" dur="2000" fill="hold"/>
                                        <p:tgtEl>
                                          <p:spTgt spid="3"/>
                                        </p:tgtEl>
                                      </p:cBhvr>
                                      <p:by x="150000" y="150000"/>
                                    </p:animScale>
                                  </p:childTnLst>
                                </p:cTn>
                              </p:par>
                              <p:par>
                                <p:cTn id="9" presetID="56" presetClass="path" presetSubtype="0" accel="50000" decel="50000" fill="hold" grpId="2" nodeType="withEffect">
                                  <p:stCondLst>
                                    <p:cond delay="0"/>
                                  </p:stCondLst>
                                  <p:childTnLst>
                                    <p:animMotion origin="layout" path="M 1.11111E-6 -4.39306E-6 L 0.06111 -0.08948 " pathEditMode="relative" rAng="0" ptsTypes="AA">
                                      <p:cBhvr>
                                        <p:cTn id="10" dur="2000" fill="hold"/>
                                        <p:tgtEl>
                                          <p:spTgt spid="3"/>
                                        </p:tgtEl>
                                        <p:attrNameLst>
                                          <p:attrName>ppt_x</p:attrName>
                                          <p:attrName>ppt_y</p:attrName>
                                        </p:attrNameLst>
                                      </p:cBhvr>
                                      <p:rCtr x="3056" y="-4486"/>
                                    </p:animMotion>
                                  </p:childTnLst>
                                </p:cTn>
                              </p:par>
                            </p:childTnLst>
                          </p:cTn>
                        </p:par>
                        <p:par>
                          <p:cTn id="11" fill="hold" nodeType="afterGroup">
                            <p:stCondLst>
                              <p:cond delay="2000"/>
                            </p:stCondLst>
                            <p:childTnLst>
                              <p:par>
                                <p:cTn id="12" presetID="26" presetClass="emph" presetSubtype="0" repeatCount="4000" fill="hold" grpId="0"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repeatCount="4000" fill="hold" grpId="0"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3"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Number of Orthographic Projections </a:t>
            </a:r>
          </a:p>
        </p:txBody>
      </p:sp>
      <p:sp>
        <p:nvSpPr>
          <p:cNvPr id="7171" name="Rectangle 3"/>
          <p:cNvSpPr>
            <a:spLocks noGrp="1" noChangeArrowheads="1"/>
          </p:cNvSpPr>
          <p:nvPr>
            <p:ph idx="1"/>
          </p:nvPr>
        </p:nvSpPr>
        <p:spPr>
          <a:xfrm>
            <a:off x="457200" y="1295400"/>
            <a:ext cx="8229600" cy="2770188"/>
          </a:xfrm>
        </p:spPr>
        <p:txBody>
          <a:bodyPr/>
          <a:lstStyle/>
          <a:p>
            <a:pPr marL="0" indent="0">
              <a:buFontTx/>
              <a:buNone/>
              <a:defRPr/>
            </a:pPr>
            <a:r>
              <a:rPr lang="en-US" dirty="0" smtClean="0"/>
              <a:t>One View</a:t>
            </a:r>
          </a:p>
          <a:p>
            <a:pPr>
              <a:defRPr/>
            </a:pPr>
            <a:r>
              <a:rPr lang="en-US" sz="2800" dirty="0" smtClean="0"/>
              <a:t>Uniform thickness or shape</a:t>
            </a:r>
          </a:p>
          <a:p>
            <a:pPr>
              <a:defRPr/>
            </a:pPr>
            <a:r>
              <a:rPr lang="en-US" sz="2800" dirty="0" smtClean="0"/>
              <a:t>Two views would be identical</a:t>
            </a:r>
          </a:p>
          <a:p>
            <a:pPr>
              <a:defRPr/>
            </a:pPr>
            <a:r>
              <a:rPr lang="en-US" sz="2800" dirty="0" smtClean="0"/>
              <a:t>All dimensions properly and easily shown on one view</a:t>
            </a:r>
            <a:endParaRPr lang="en-US" sz="2800" dirty="0"/>
          </a:p>
        </p:txBody>
      </p:sp>
      <p:pic>
        <p:nvPicPr>
          <p:cNvPr id="4" name="Picture 4" descr="MVC-062F"/>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10001" t="16667" r="3751" b="14999"/>
          <a:stretch>
            <a:fillRect/>
          </a:stretch>
        </p:blipFill>
        <p:spPr bwMode="auto">
          <a:xfrm>
            <a:off x="4562475" y="3906838"/>
            <a:ext cx="40909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Ortho 1 View Flat"/>
          <p:cNvPicPr>
            <a:picLocks noChangeAspect="1" noChangeArrowheads="1"/>
          </p:cNvPicPr>
          <p:nvPr/>
        </p:nvPicPr>
        <p:blipFill>
          <a:blip r:embed="rId4">
            <a:lum bright="40000" contrast="50000"/>
            <a:extLst>
              <a:ext uri="{28A0092B-C50C-407E-A947-70E740481C1C}">
                <a14:useLocalDpi xmlns:a14="http://schemas.microsoft.com/office/drawing/2010/main" val="0"/>
              </a:ext>
            </a:extLst>
          </a:blip>
          <a:srcRect l="14999" t="11667" r="7500" b="16667"/>
          <a:stretch>
            <a:fillRect/>
          </a:stretch>
        </p:blipFill>
        <p:spPr bwMode="auto">
          <a:xfrm>
            <a:off x="514350" y="3889375"/>
            <a:ext cx="3530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Effect transition="in" filter="fade">
                                      <p:cBhvr>
                                        <p:cTn id="29"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pPr eaLnBrk="1" hangingPunct="1"/>
            <a:r>
              <a:rPr lang="en-US" dirty="0" smtClean="0"/>
              <a:t>Multiview Drawing</a:t>
            </a:r>
          </a:p>
        </p:txBody>
      </p:sp>
      <p:sp>
        <p:nvSpPr>
          <p:cNvPr id="16387" name="Content Placeholder 11"/>
          <p:cNvSpPr>
            <a:spLocks noGrp="1"/>
          </p:cNvSpPr>
          <p:nvPr>
            <p:ph idx="1"/>
          </p:nvPr>
        </p:nvSpPr>
        <p:spPr/>
        <p:txBody>
          <a:bodyPr/>
          <a:lstStyle/>
          <a:p>
            <a:pPr eaLnBrk="1" hangingPunct="1">
              <a:spcAft>
                <a:spcPct val="20000"/>
              </a:spcAft>
              <a:buClr>
                <a:schemeClr val="tx2"/>
              </a:buClr>
            </a:pPr>
            <a:r>
              <a:rPr lang="en-US" dirty="0" smtClean="0"/>
              <a:t>Shows two or more two-dimensional views of a three-dimensional object.</a:t>
            </a:r>
          </a:p>
          <a:p>
            <a:pPr eaLnBrk="1" hangingPunct="1">
              <a:spcAft>
                <a:spcPct val="20000"/>
              </a:spcAft>
              <a:buClr>
                <a:schemeClr val="tx2"/>
              </a:buClr>
            </a:pPr>
            <a:r>
              <a:rPr lang="en-US" dirty="0" smtClean="0"/>
              <a:t>Provides the shape description of an object. </a:t>
            </a:r>
          </a:p>
          <a:p>
            <a:pPr eaLnBrk="1" hangingPunct="1">
              <a:spcAft>
                <a:spcPct val="20000"/>
              </a:spcAft>
              <a:buClr>
                <a:schemeClr val="tx2"/>
              </a:buClr>
            </a:pPr>
            <a:r>
              <a:rPr lang="en-US" dirty="0" smtClean="0"/>
              <a:t>When combined with dimensions, serves as the main form of communication between designers and manufacturers.</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Number of Orthographic Projections </a:t>
            </a:r>
          </a:p>
        </p:txBody>
      </p:sp>
      <p:sp>
        <p:nvSpPr>
          <p:cNvPr id="7171" name="Rectangle 3"/>
          <p:cNvSpPr>
            <a:spLocks noGrp="1" noChangeArrowheads="1"/>
          </p:cNvSpPr>
          <p:nvPr>
            <p:ph idx="1"/>
          </p:nvPr>
        </p:nvSpPr>
        <p:spPr>
          <a:xfrm>
            <a:off x="457200" y="1295400"/>
            <a:ext cx="5486400" cy="3992563"/>
          </a:xfrm>
        </p:spPr>
        <p:txBody>
          <a:bodyPr/>
          <a:lstStyle/>
          <a:p>
            <a:pPr marL="0" indent="0">
              <a:buFontTx/>
              <a:buNone/>
              <a:defRPr/>
            </a:pPr>
            <a:r>
              <a:rPr lang="en-US" dirty="0" smtClean="0"/>
              <a:t>Two Views</a:t>
            </a:r>
          </a:p>
          <a:p>
            <a:pPr>
              <a:defRPr/>
            </a:pPr>
            <a:r>
              <a:rPr lang="en-US" sz="2800" dirty="0" smtClean="0"/>
              <a:t>Symmetrical part</a:t>
            </a:r>
          </a:p>
          <a:p>
            <a:pPr>
              <a:defRPr/>
            </a:pPr>
            <a:r>
              <a:rPr lang="en-US" sz="2800" dirty="0"/>
              <a:t>A third view would be identical to one other</a:t>
            </a:r>
          </a:p>
          <a:p>
            <a:pPr>
              <a:defRPr/>
            </a:pPr>
            <a:r>
              <a:rPr lang="en-US" sz="2800" dirty="0" smtClean="0"/>
              <a:t>Second view is necessary for depth</a:t>
            </a:r>
          </a:p>
        </p:txBody>
      </p:sp>
      <p:grpSp>
        <p:nvGrpSpPr>
          <p:cNvPr id="8" name="Group 7"/>
          <p:cNvGrpSpPr/>
          <p:nvPr/>
        </p:nvGrpSpPr>
        <p:grpSpPr>
          <a:xfrm>
            <a:off x="6099175" y="1624013"/>
            <a:ext cx="2819400" cy="3962400"/>
            <a:chOff x="6099175" y="1624013"/>
            <a:chExt cx="2819400" cy="3962400"/>
          </a:xfrm>
        </p:grpSpPr>
        <p:pic>
          <p:nvPicPr>
            <p:cNvPr id="34820" name="Picture 3" descr="Ortho 2 View"/>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28751" t="13333" r="25000"/>
            <a:stretch>
              <a:fillRect/>
            </a:stretch>
          </p:blipFill>
          <p:spPr bwMode="auto">
            <a:xfrm>
              <a:off x="6099175" y="1624013"/>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6534150" y="4677465"/>
              <a:ext cx="1352550" cy="8228"/>
            </a:xfrm>
            <a:prstGeom prst="line">
              <a:avLst/>
            </a:prstGeom>
            <a:ln w="25400">
              <a:solidFill>
                <a:srgbClr val="29292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6" name="Text Box 4"/>
          <p:cNvSpPr txBox="1">
            <a:spLocks noChangeArrowheads="1"/>
          </p:cNvSpPr>
          <p:nvPr/>
        </p:nvSpPr>
        <p:spPr bwMode="auto">
          <a:xfrm>
            <a:off x="457200" y="1323975"/>
            <a:ext cx="8356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Given the overall dimensions of the object, a pencil, and a sheet of graph paper, </a:t>
            </a:r>
            <a:r>
              <a:rPr lang="en-US" sz="3200" b="0" dirty="0" smtClean="0">
                <a:solidFill>
                  <a:schemeClr val="tx1"/>
                </a:solidFill>
                <a:latin typeface="Arial" charset="0"/>
              </a:rPr>
              <a:t>sketching a </a:t>
            </a:r>
            <a:r>
              <a:rPr lang="en-US" sz="3200" b="0" dirty="0">
                <a:solidFill>
                  <a:schemeClr val="tx1"/>
                </a:solidFill>
                <a:latin typeface="Arial" charset="0"/>
              </a:rPr>
              <a:t>m</a:t>
            </a:r>
            <a:r>
              <a:rPr lang="en-US" sz="3200" b="0" dirty="0" smtClean="0">
                <a:solidFill>
                  <a:schemeClr val="tx1"/>
                </a:solidFill>
                <a:latin typeface="Arial" charset="0"/>
              </a:rPr>
              <a:t>ultiview </a:t>
            </a:r>
            <a:r>
              <a:rPr lang="en-US" sz="3200" b="0" dirty="0">
                <a:solidFill>
                  <a:schemeClr val="tx1"/>
                </a:solidFill>
                <a:latin typeface="Arial" charset="0"/>
              </a:rPr>
              <a:t>drawing can be easily done using points, construction lines, and object lines.</a:t>
            </a:r>
          </a:p>
        </p:txBody>
      </p:sp>
      <p:sp>
        <p:nvSpPr>
          <p:cNvPr id="3584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pic>
        <p:nvPicPr>
          <p:cNvPr id="35844"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0" y="3498850"/>
            <a:ext cx="38798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0596"/>
                                        </p:tgtEl>
                                        <p:attrNameLst>
                                          <p:attrName>style.visibility</p:attrName>
                                        </p:attrNameLst>
                                      </p:cBhvr>
                                      <p:to>
                                        <p:strVal val="visible"/>
                                      </p:to>
                                    </p:set>
                                    <p:animEffect transition="in" filter="wipe(up)">
                                      <p:cBhvr>
                                        <p:cTn id="7" dur="500"/>
                                        <p:tgtEl>
                                          <p:spTgt spid="75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11" name="Text Box 3"/>
          <p:cNvSpPr txBox="1">
            <a:spLocks noChangeArrowheads="1"/>
          </p:cNvSpPr>
          <p:nvPr/>
        </p:nvSpPr>
        <p:spPr bwMode="auto">
          <a:xfrm>
            <a:off x="500063" y="990600"/>
            <a:ext cx="81867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buFont typeface="Arial" charset="0"/>
              <a:buNone/>
            </a:pPr>
            <a:r>
              <a:rPr lang="en-US" sz="3200" b="0" dirty="0">
                <a:solidFill>
                  <a:srgbClr val="003FBE"/>
                </a:solidFill>
                <a:latin typeface="Arial" charset="0"/>
              </a:rPr>
              <a:t>Step 1 </a:t>
            </a:r>
            <a:r>
              <a:rPr lang="en-US" sz="3200" b="0" dirty="0" smtClean="0">
                <a:solidFill>
                  <a:srgbClr val="003FBE"/>
                </a:solidFill>
                <a:latin typeface="Arial" charset="0"/>
              </a:rPr>
              <a:t>– </a:t>
            </a:r>
            <a:r>
              <a:rPr lang="en-US" sz="3200" b="0" dirty="0">
                <a:solidFill>
                  <a:schemeClr val="tx1"/>
                </a:solidFill>
                <a:latin typeface="Arial" charset="0"/>
              </a:rPr>
              <a:t>	</a:t>
            </a:r>
            <a:r>
              <a:rPr lang="en-US" sz="2800" b="0" dirty="0">
                <a:solidFill>
                  <a:schemeClr val="tx1"/>
                </a:solidFill>
                <a:latin typeface="Arial" charset="0"/>
              </a:rPr>
              <a:t>Layout the boxes within which the individual views will occur using points and construction lines.</a:t>
            </a:r>
          </a:p>
        </p:txBody>
      </p:sp>
      <p:sp>
        <p:nvSpPr>
          <p:cNvPr id="16" name="Rectangle 15"/>
          <p:cNvSpPr>
            <a:spLocks noChangeArrowheads="1"/>
          </p:cNvSpPr>
          <p:nvPr/>
        </p:nvSpPr>
        <p:spPr bwMode="auto">
          <a:xfrm>
            <a:off x="1849438" y="508476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7" name="Rectangle 16"/>
          <p:cNvSpPr>
            <a:spLocks noChangeArrowheads="1"/>
          </p:cNvSpPr>
          <p:nvPr/>
        </p:nvSpPr>
        <p:spPr bwMode="auto">
          <a:xfrm>
            <a:off x="1849438" y="281781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8" name="Rectangle 17"/>
          <p:cNvSpPr>
            <a:spLocks noChangeArrowheads="1"/>
          </p:cNvSpPr>
          <p:nvPr/>
        </p:nvSpPr>
        <p:spPr bwMode="auto">
          <a:xfrm>
            <a:off x="4862513" y="5084763"/>
            <a:ext cx="1214437"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106613" y="6359525"/>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FRONT</a:t>
            </a:r>
          </a:p>
        </p:txBody>
      </p:sp>
      <p:sp>
        <p:nvSpPr>
          <p:cNvPr id="22" name="TextBox 21"/>
          <p:cNvSpPr txBox="1">
            <a:spLocks noChangeArrowheads="1"/>
          </p:cNvSpPr>
          <p:nvPr/>
        </p:nvSpPr>
        <p:spPr bwMode="auto">
          <a:xfrm>
            <a:off x="2259013" y="404495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TOP</a:t>
            </a:r>
          </a:p>
        </p:txBody>
      </p:sp>
      <p:sp>
        <p:nvSpPr>
          <p:cNvPr id="23" name="TextBox 22"/>
          <p:cNvSpPr txBox="1">
            <a:spLocks noChangeArrowheads="1"/>
          </p:cNvSpPr>
          <p:nvPr/>
        </p:nvSpPr>
        <p:spPr bwMode="auto">
          <a:xfrm>
            <a:off x="4468813" y="6359525"/>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RIGHT SIDE</a:t>
            </a:r>
          </a:p>
        </p:txBody>
      </p:sp>
      <p:cxnSp>
        <p:nvCxnSpPr>
          <p:cNvPr id="8" name="Straight Connector 7"/>
          <p:cNvCxnSpPr>
            <a:cxnSpLocks noChangeShapeType="1"/>
          </p:cNvCxnSpPr>
          <p:nvPr/>
        </p:nvCxnSpPr>
        <p:spPr bwMode="auto">
          <a:xfrm>
            <a:off x="1296988" y="6245225"/>
            <a:ext cx="5287962" cy="0"/>
          </a:xfrm>
          <a:prstGeom prst="line">
            <a:avLst/>
          </a:prstGeom>
          <a:noFill/>
          <a:ln w="12700" algn="ctr">
            <a:solidFill>
              <a:srgbClr val="C00000"/>
            </a:solidFill>
            <a:round/>
            <a:headEnd/>
            <a:tailEnd/>
          </a:ln>
        </p:spPr>
      </p:cxnSp>
      <p:cxnSp>
        <p:nvCxnSpPr>
          <p:cNvPr id="27" name="Straight Connector 26"/>
          <p:cNvCxnSpPr>
            <a:cxnSpLocks noChangeShapeType="1"/>
          </p:cNvCxnSpPr>
          <p:nvPr/>
        </p:nvCxnSpPr>
        <p:spPr bwMode="auto">
          <a:xfrm>
            <a:off x="1296988" y="5084763"/>
            <a:ext cx="5287962" cy="0"/>
          </a:xfrm>
          <a:prstGeom prst="line">
            <a:avLst/>
          </a:prstGeom>
          <a:noFill/>
          <a:ln w="12700" algn="ctr">
            <a:solidFill>
              <a:srgbClr val="C00000"/>
            </a:solidFill>
            <a:round/>
            <a:headEnd/>
            <a:tailEnd/>
          </a:ln>
        </p:spPr>
      </p:cxnSp>
      <p:cxnSp>
        <p:nvCxnSpPr>
          <p:cNvPr id="28" name="Straight Connector 27"/>
          <p:cNvCxnSpPr>
            <a:cxnSpLocks noChangeShapeType="1"/>
          </p:cNvCxnSpPr>
          <p:nvPr/>
        </p:nvCxnSpPr>
        <p:spPr bwMode="auto">
          <a:xfrm flipV="1">
            <a:off x="1806575" y="2593975"/>
            <a:ext cx="0" cy="3765550"/>
          </a:xfrm>
          <a:prstGeom prst="line">
            <a:avLst/>
          </a:prstGeom>
          <a:noFill/>
          <a:ln w="12700" algn="ctr">
            <a:solidFill>
              <a:srgbClr val="C00000"/>
            </a:solidFill>
            <a:round/>
            <a:headEnd/>
            <a:tailEnd/>
          </a:ln>
        </p:spPr>
      </p:cxnSp>
      <p:cxnSp>
        <p:nvCxnSpPr>
          <p:cNvPr id="31" name="Straight Connector 30"/>
          <p:cNvCxnSpPr>
            <a:cxnSpLocks noChangeShapeType="1"/>
          </p:cNvCxnSpPr>
          <p:nvPr/>
        </p:nvCxnSpPr>
        <p:spPr bwMode="auto">
          <a:xfrm flipV="1">
            <a:off x="3560763" y="2593975"/>
            <a:ext cx="0" cy="3765550"/>
          </a:xfrm>
          <a:prstGeom prst="line">
            <a:avLst/>
          </a:prstGeom>
          <a:noFill/>
          <a:ln w="12700" algn="ctr">
            <a:solidFill>
              <a:srgbClr val="C00000"/>
            </a:solidFill>
            <a:round/>
            <a:headEnd/>
            <a:tailEnd/>
          </a:ln>
        </p:spPr>
      </p:cxnSp>
      <p:cxnSp>
        <p:nvCxnSpPr>
          <p:cNvPr id="33" name="Straight Connector 32"/>
          <p:cNvCxnSpPr>
            <a:cxnSpLocks noChangeShapeType="1"/>
          </p:cNvCxnSpPr>
          <p:nvPr/>
        </p:nvCxnSpPr>
        <p:spPr bwMode="auto">
          <a:xfrm flipV="1">
            <a:off x="4840288" y="3870325"/>
            <a:ext cx="0" cy="2535238"/>
          </a:xfrm>
          <a:prstGeom prst="line">
            <a:avLst/>
          </a:prstGeom>
          <a:noFill/>
          <a:ln w="12700" algn="ctr">
            <a:solidFill>
              <a:srgbClr val="C00000"/>
            </a:solidFill>
            <a:round/>
            <a:headEnd/>
            <a:tailEnd/>
          </a:ln>
        </p:spPr>
      </p:cxnSp>
      <p:cxnSp>
        <p:nvCxnSpPr>
          <p:cNvPr id="35" name="Straight Connector 34"/>
          <p:cNvCxnSpPr>
            <a:cxnSpLocks noChangeShapeType="1"/>
          </p:cNvCxnSpPr>
          <p:nvPr/>
        </p:nvCxnSpPr>
        <p:spPr bwMode="auto">
          <a:xfrm flipV="1">
            <a:off x="6091238" y="2436813"/>
            <a:ext cx="0" cy="3992562"/>
          </a:xfrm>
          <a:prstGeom prst="line">
            <a:avLst/>
          </a:prstGeom>
          <a:noFill/>
          <a:ln w="12700" algn="ctr">
            <a:solidFill>
              <a:srgbClr val="C00000"/>
            </a:solidFill>
            <a:round/>
            <a:headEnd/>
            <a:tailEnd/>
          </a:ln>
        </p:spPr>
      </p:cxnSp>
      <p:cxnSp>
        <p:nvCxnSpPr>
          <p:cNvPr id="37" name="Straight Connector 36"/>
          <p:cNvCxnSpPr>
            <a:cxnSpLocks noChangeShapeType="1"/>
          </p:cNvCxnSpPr>
          <p:nvPr/>
        </p:nvCxnSpPr>
        <p:spPr bwMode="auto">
          <a:xfrm flipV="1">
            <a:off x="1639888" y="3949700"/>
            <a:ext cx="3452812" cy="0"/>
          </a:xfrm>
          <a:prstGeom prst="line">
            <a:avLst/>
          </a:prstGeom>
          <a:noFill/>
          <a:ln w="12700" algn="ctr">
            <a:solidFill>
              <a:srgbClr val="C00000"/>
            </a:solidFill>
            <a:round/>
            <a:headEnd/>
            <a:tailEnd/>
          </a:ln>
        </p:spPr>
      </p:cxnSp>
      <p:cxnSp>
        <p:nvCxnSpPr>
          <p:cNvPr id="39" name="Straight Connector 38"/>
          <p:cNvCxnSpPr>
            <a:cxnSpLocks noChangeShapeType="1"/>
          </p:cNvCxnSpPr>
          <p:nvPr/>
        </p:nvCxnSpPr>
        <p:spPr bwMode="auto">
          <a:xfrm flipH="1">
            <a:off x="1639888" y="2806700"/>
            <a:ext cx="4665662" cy="0"/>
          </a:xfrm>
          <a:prstGeom prst="line">
            <a:avLst/>
          </a:prstGeom>
          <a:noFill/>
          <a:ln w="12700" algn="ctr">
            <a:solidFill>
              <a:srgbClr val="C00000"/>
            </a:solidFill>
            <a:round/>
            <a:headEnd/>
            <a:tailEnd/>
          </a:ln>
        </p:spPr>
      </p:cxnSp>
      <p:cxnSp>
        <p:nvCxnSpPr>
          <p:cNvPr id="44" name="Straight Connector 43"/>
          <p:cNvCxnSpPr>
            <a:cxnSpLocks noChangeShapeType="1"/>
          </p:cNvCxnSpPr>
          <p:nvPr/>
        </p:nvCxnSpPr>
        <p:spPr bwMode="auto">
          <a:xfrm flipV="1">
            <a:off x="4592638" y="2711450"/>
            <a:ext cx="1616075" cy="1455738"/>
          </a:xfrm>
          <a:prstGeom prst="line">
            <a:avLst/>
          </a:prstGeom>
          <a:noFill/>
          <a:ln w="12700" algn="ctr">
            <a:solidFill>
              <a:srgbClr val="C00000"/>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7" grpId="0" animBg="1"/>
      <p:bldP spid="18" grpId="0" animBg="1"/>
      <p:bldP spid="6"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8" name="Text Box 3"/>
          <p:cNvSpPr txBox="1">
            <a:spLocks noChangeArrowheads="1"/>
          </p:cNvSpPr>
          <p:nvPr/>
        </p:nvSpPr>
        <p:spPr bwMode="auto">
          <a:xfrm>
            <a:off x="581025" y="1012825"/>
            <a:ext cx="8186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a:t>
            </a:r>
            <a:r>
              <a:rPr lang="en-US" sz="3200" b="0" dirty="0" smtClean="0">
                <a:solidFill>
                  <a:srgbClr val="003FBE"/>
                </a:solidFill>
                <a:latin typeface="Arial" charset="0"/>
              </a:rPr>
              <a:t>2 – </a:t>
            </a:r>
            <a:r>
              <a:rPr lang="en-US" sz="3200" b="0" dirty="0">
                <a:solidFill>
                  <a:schemeClr val="tx1"/>
                </a:solidFill>
                <a:latin typeface="Arial" charset="0"/>
              </a:rPr>
              <a:t>	</a:t>
            </a:r>
            <a:r>
              <a:rPr lang="en-US" sz="2400" b="0" dirty="0">
                <a:solidFill>
                  <a:schemeClr val="tx1"/>
                </a:solidFill>
                <a:latin typeface="Arial" charset="0"/>
              </a:rPr>
              <a:t>Use construction lines between the views to indicate the geometry of the views. </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2279650"/>
            <a:ext cx="518795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cxnSpLocks noChangeShapeType="1"/>
          </p:cNvCxnSpPr>
          <p:nvPr/>
        </p:nvCxnSpPr>
        <p:spPr bwMode="auto">
          <a:xfrm flipH="1">
            <a:off x="2976563" y="3997325"/>
            <a:ext cx="4678362" cy="1935163"/>
          </a:xfrm>
          <a:prstGeom prst="straightConnector1">
            <a:avLst/>
          </a:prstGeom>
          <a:noFill/>
          <a:ln w="19050" algn="ctr">
            <a:solidFill>
              <a:srgbClr val="003FBE"/>
            </a:solidFill>
            <a:round/>
            <a:headEnd/>
            <a:tailEnd type="arrow" w="med" len="med"/>
          </a:ln>
        </p:spPr>
      </p:cxnSp>
      <p:cxnSp>
        <p:nvCxnSpPr>
          <p:cNvPr id="12" name="Straight Arrow Connector 11"/>
          <p:cNvCxnSpPr>
            <a:cxnSpLocks noChangeShapeType="1"/>
          </p:cNvCxnSpPr>
          <p:nvPr/>
        </p:nvCxnSpPr>
        <p:spPr bwMode="auto">
          <a:xfrm flipH="1">
            <a:off x="2222500" y="3605213"/>
            <a:ext cx="5145088" cy="1203325"/>
          </a:xfrm>
          <a:prstGeom prst="straightConnector1">
            <a:avLst/>
          </a:prstGeom>
          <a:noFill/>
          <a:ln w="19050" algn="ctr">
            <a:solidFill>
              <a:srgbClr val="003FBE"/>
            </a:solidFill>
            <a:round/>
            <a:headEnd/>
            <a:tailEnd type="arrow" w="med" len="med"/>
          </a:ln>
        </p:spPr>
      </p:cxnSp>
      <p:cxnSp>
        <p:nvCxnSpPr>
          <p:cNvPr id="15" name="Straight Arrow Connector 14"/>
          <p:cNvCxnSpPr>
            <a:cxnSpLocks noChangeShapeType="1"/>
          </p:cNvCxnSpPr>
          <p:nvPr/>
        </p:nvCxnSpPr>
        <p:spPr bwMode="auto">
          <a:xfrm flipH="1">
            <a:off x="5316538" y="4146550"/>
            <a:ext cx="2924175" cy="2041525"/>
          </a:xfrm>
          <a:prstGeom prst="straightConnector1">
            <a:avLst/>
          </a:prstGeom>
          <a:noFill/>
          <a:ln w="19050" algn="ctr">
            <a:solidFill>
              <a:srgbClr val="003FBE"/>
            </a:solidFill>
            <a:round/>
            <a:headEnd/>
            <a:tailEnd type="arrow" w="med" len="med"/>
          </a:ln>
        </p:spPr>
      </p:cxnSp>
      <p:cxnSp>
        <p:nvCxnSpPr>
          <p:cNvPr id="13" name="Straight Connector 12"/>
          <p:cNvCxnSpPr>
            <a:cxnSpLocks noChangeShapeType="1"/>
          </p:cNvCxnSpPr>
          <p:nvPr/>
        </p:nvCxnSpPr>
        <p:spPr bwMode="auto">
          <a:xfrm>
            <a:off x="2062163" y="5943600"/>
            <a:ext cx="4105275" cy="0"/>
          </a:xfrm>
          <a:prstGeom prst="line">
            <a:avLst/>
          </a:prstGeom>
          <a:noFill/>
          <a:ln w="19050" algn="ctr">
            <a:solidFill>
              <a:schemeClr val="tx1"/>
            </a:solidFill>
            <a:round/>
            <a:headEnd/>
            <a:tailEnd/>
          </a:ln>
        </p:spPr>
      </p:cxnSp>
      <p:cxnSp>
        <p:nvCxnSpPr>
          <p:cNvPr id="20" name="Straight Connector 19"/>
          <p:cNvCxnSpPr>
            <a:cxnSpLocks noChangeShapeType="1"/>
          </p:cNvCxnSpPr>
          <p:nvPr/>
        </p:nvCxnSpPr>
        <p:spPr bwMode="auto">
          <a:xfrm>
            <a:off x="2214563" y="2279650"/>
            <a:ext cx="7937" cy="3994150"/>
          </a:xfrm>
          <a:prstGeom prst="line">
            <a:avLst/>
          </a:prstGeom>
          <a:noFill/>
          <a:ln w="19050" algn="ctr">
            <a:solidFill>
              <a:schemeClr val="tx1"/>
            </a:solidFill>
            <a:round/>
            <a:headEnd/>
            <a:tailEnd/>
          </a:ln>
        </p:spPr>
      </p:cxnSp>
      <p:cxnSp>
        <p:nvCxnSpPr>
          <p:cNvPr id="23" name="Straight Connector 22"/>
          <p:cNvCxnSpPr>
            <a:cxnSpLocks noChangeShapeType="1"/>
          </p:cNvCxnSpPr>
          <p:nvPr/>
        </p:nvCxnSpPr>
        <p:spPr bwMode="auto">
          <a:xfrm flipV="1">
            <a:off x="5294313" y="3270250"/>
            <a:ext cx="0" cy="3182938"/>
          </a:xfrm>
          <a:prstGeom prst="line">
            <a:avLst/>
          </a:prstGeom>
          <a:noFill/>
          <a:ln w="19050" algn="ctr">
            <a:solidFill>
              <a:schemeClr val="tx1"/>
            </a:solidFill>
            <a:round/>
            <a:headEnd/>
            <a:tailEnd/>
          </a:ln>
        </p:spPr>
      </p:cxnSp>
      <p:cxnSp>
        <p:nvCxnSpPr>
          <p:cNvPr id="26" name="Straight Connector 25"/>
          <p:cNvCxnSpPr>
            <a:cxnSpLocks noChangeShapeType="1"/>
          </p:cNvCxnSpPr>
          <p:nvPr/>
        </p:nvCxnSpPr>
        <p:spPr bwMode="auto">
          <a:xfrm>
            <a:off x="2062163" y="3395663"/>
            <a:ext cx="3338512" cy="0"/>
          </a:xfrm>
          <a:prstGeom prst="line">
            <a:avLst/>
          </a:prstGeom>
          <a:noFill/>
          <a:ln w="19050" algn="ctr">
            <a:solidFill>
              <a:schemeClr val="tx1"/>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nodeType="afterGroup">
                            <p:stCondLst>
                              <p:cond delay="1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8"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3 </a:t>
            </a:r>
            <a:r>
              <a:rPr lang="en-US" sz="3200" b="0" dirty="0" smtClean="0">
                <a:solidFill>
                  <a:srgbClr val="003FBE"/>
                </a:solidFill>
                <a:latin typeface="Arial" charset="0"/>
              </a:rPr>
              <a:t>– </a:t>
            </a:r>
            <a:r>
              <a:rPr lang="en-US" sz="3200" b="0" dirty="0">
                <a:solidFill>
                  <a:schemeClr val="tx1"/>
                </a:solidFill>
                <a:latin typeface="Arial" charset="0"/>
              </a:rPr>
              <a:t>	</a:t>
            </a:r>
            <a:r>
              <a:rPr lang="en-US" sz="2400" b="0" dirty="0">
                <a:solidFill>
                  <a:schemeClr val="tx1"/>
                </a:solidFill>
                <a:latin typeface="Arial" charset="0"/>
              </a:rPr>
              <a:t>Identify the visible edges with </a:t>
            </a:r>
            <a:r>
              <a:rPr lang="en-US" sz="2400" b="0" dirty="0" smtClean="0">
                <a:solidFill>
                  <a:schemeClr val="tx1"/>
                </a:solidFill>
                <a:latin typeface="Arial" charset="0"/>
              </a:rPr>
              <a:t>object </a:t>
            </a:r>
            <a:r>
              <a:rPr lang="en-US" sz="2400" b="0" dirty="0">
                <a:solidFill>
                  <a:schemeClr val="tx1"/>
                </a:solidFill>
                <a:latin typeface="Arial" charset="0"/>
              </a:rPr>
              <a:t>lines. </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7"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10"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12"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1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17"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21"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24"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26"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29"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5"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8"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44"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47"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50"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52"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53"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56"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59"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60"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68"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71"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7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78"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81"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8945"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down)">
                                      <p:cBhvr>
                                        <p:cTn id="92" dur="500"/>
                                        <p:tgtEl>
                                          <p:spTgt spid="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left)">
                                      <p:cBhvr>
                                        <p:cTn id="107" dur="500"/>
                                        <p:tgtEl>
                                          <p:spTgt spid="5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down)">
                                      <p:cBhvr>
                                        <p:cTn id="112" dur="500"/>
                                        <p:tgtEl>
                                          <p:spTgt spid="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down)">
                                      <p:cBhvr>
                                        <p:cTn id="117" dur="500"/>
                                        <p:tgtEl>
                                          <p:spTgt spid="6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left)">
                                      <p:cBhvr>
                                        <p:cTn id="127" dur="500"/>
                                        <p:tgtEl>
                                          <p:spTgt spid="6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4" fill="hold"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down)">
                                      <p:cBhvr>
                                        <p:cTn id="137" dur="500"/>
                                        <p:tgtEl>
                                          <p:spTgt spid="7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left)">
                                      <p:cBhvr>
                                        <p:cTn id="142" dur="500"/>
                                        <p:tgtEl>
                                          <p:spTgt spid="7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left)">
                                      <p:cBhvr>
                                        <p:cTn id="1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39939"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4 </a:t>
            </a:r>
            <a:r>
              <a:rPr lang="en-US" sz="3200" b="0" dirty="0" smtClean="0">
                <a:solidFill>
                  <a:srgbClr val="003FBE"/>
                </a:solidFill>
                <a:latin typeface="Arial" charset="0"/>
              </a:rPr>
              <a:t>– </a:t>
            </a:r>
            <a:r>
              <a:rPr lang="en-US" sz="3200" b="0" dirty="0">
                <a:solidFill>
                  <a:schemeClr val="tx1"/>
                </a:solidFill>
                <a:latin typeface="Arial" charset="0"/>
              </a:rPr>
              <a:t>	</a:t>
            </a:r>
            <a:r>
              <a:rPr lang="en-US" sz="2400" b="0" dirty="0">
                <a:solidFill>
                  <a:schemeClr val="tx1"/>
                </a:solidFill>
                <a:latin typeface="Arial" charset="0"/>
              </a:rPr>
              <a:t>Locate hidden lines.</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1"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39942"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39943"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39944"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3994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39946"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39947"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39948"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39949"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39950"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39951"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995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9953"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9954"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39955"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39956"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39957"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39958"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39959"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39960"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39961"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39962"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39963"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39964"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39965"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3996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39967"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39968"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9969"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cxnSpLocks noChangeShapeType="1"/>
          </p:cNvCxnSpPr>
          <p:nvPr/>
        </p:nvCxnSpPr>
        <p:spPr bwMode="auto">
          <a:xfrm>
            <a:off x="1749425" y="5330825"/>
            <a:ext cx="546100" cy="0"/>
          </a:xfrm>
          <a:prstGeom prst="line">
            <a:avLst/>
          </a:prstGeom>
          <a:noFill/>
          <a:ln w="25400" algn="ctr">
            <a:solidFill>
              <a:schemeClr val="tx1"/>
            </a:solidFill>
            <a:prstDash val="dash"/>
            <a:round/>
            <a:headEnd/>
            <a:tailEnd/>
          </a:ln>
        </p:spPr>
      </p:cxnSp>
      <p:cxnSp>
        <p:nvCxnSpPr>
          <p:cNvPr id="37" name="Straight Connector 36"/>
          <p:cNvCxnSpPr>
            <a:cxnSpLocks noChangeShapeType="1"/>
          </p:cNvCxnSpPr>
          <p:nvPr/>
        </p:nvCxnSpPr>
        <p:spPr bwMode="auto">
          <a:xfrm>
            <a:off x="2838450" y="5891213"/>
            <a:ext cx="11113" cy="541337"/>
          </a:xfrm>
          <a:prstGeom prst="line">
            <a:avLst/>
          </a:prstGeom>
          <a:noFill/>
          <a:ln w="25400" algn="ctr">
            <a:solidFill>
              <a:schemeClr val="tx1"/>
            </a:solidFill>
            <a:prstDash val="dash"/>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p:nvPr>
        </p:nvSpPr>
        <p:spPr>
          <a:xfrm>
            <a:off x="457200" y="1233488"/>
            <a:ext cx="8229600" cy="1581150"/>
          </a:xfrm>
        </p:spPr>
        <p:txBody>
          <a:bodyPr/>
          <a:lstStyle/>
          <a:p>
            <a:pPr marL="0" indent="0">
              <a:buFontTx/>
              <a:buNone/>
            </a:pPr>
            <a:r>
              <a:rPr lang="en-US" sz="2400" dirty="0" smtClean="0"/>
              <a:t>Leonard P. Karr (1913–1995) designed a man-sized hunting blind shaped like a goose called Super Goose, 1991.</a:t>
            </a:r>
          </a:p>
        </p:txBody>
      </p:sp>
      <p:pic>
        <p:nvPicPr>
          <p:cNvPr id="40963" name="Picture 2" descr="http://www.sil.si.edu/exhibitions/doodles/fullsize/doodles-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886075"/>
            <a:ext cx="4430713"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322263" y="2667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Historical Example</a:t>
            </a:r>
          </a:p>
        </p:txBody>
      </p:sp>
      <p:sp>
        <p:nvSpPr>
          <p:cNvPr id="5" name="Content Placeholder 1"/>
          <p:cNvSpPr txBox="1">
            <a:spLocks/>
          </p:cNvSpPr>
          <p:nvPr/>
        </p:nvSpPr>
        <p:spPr bwMode="auto">
          <a:xfrm>
            <a:off x="582613" y="2620963"/>
            <a:ext cx="3651250" cy="39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b="0" dirty="0" smtClean="0"/>
              <a:t>How would you label the views presented in the drawing?</a:t>
            </a:r>
          </a:p>
          <a:p>
            <a:pPr>
              <a:defRPr/>
            </a:pPr>
            <a:r>
              <a:rPr lang="en-US" sz="2400" b="0" dirty="0" smtClean="0"/>
              <a:t>Are Mr. Karr’s views properly aligned based on the orientation presented here?</a:t>
            </a:r>
          </a:p>
          <a:p>
            <a:pPr>
              <a:defRPr/>
            </a:pPr>
            <a:r>
              <a:rPr lang="en-US" sz="2400" b="0" dirty="0" smtClean="0"/>
              <a:t>How would you rearrange the views?</a:t>
            </a:r>
          </a:p>
          <a:p>
            <a:pPr marL="0" indent="0">
              <a:buFontTx/>
              <a:buNone/>
              <a:defRPr/>
            </a:pPr>
            <a:endParaRPr lang="en-US" sz="2800" b="0" dirty="0" smtClean="0"/>
          </a:p>
        </p:txBody>
      </p:sp>
    </p:spTree>
    <p:extLst>
      <p:ext uri="{BB962C8B-B14F-4D97-AF65-F5344CB8AC3E}">
        <p14:creationId xmlns:p14="http://schemas.microsoft.com/office/powerpoint/2010/main" val="1342483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786"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1987"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A Question…</a:t>
            </a:r>
          </a:p>
        </p:txBody>
      </p:sp>
      <p:sp>
        <p:nvSpPr>
          <p:cNvPr id="758788" name="Text Box 4"/>
          <p:cNvSpPr txBox="1">
            <a:spLocks noChangeArrowheads="1"/>
          </p:cNvSpPr>
          <p:nvPr/>
        </p:nvSpPr>
        <p:spPr bwMode="auto">
          <a:xfrm>
            <a:off x="511175" y="2381250"/>
            <a:ext cx="32956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Each of the blocks at </a:t>
            </a:r>
            <a:r>
              <a:rPr lang="en-US" sz="3200" b="0" dirty="0" smtClean="0">
                <a:solidFill>
                  <a:schemeClr val="tx1"/>
                </a:solidFill>
                <a:latin typeface="Arial" charset="0"/>
              </a:rPr>
              <a:t>the right </a:t>
            </a:r>
            <a:r>
              <a:rPr lang="en-US" sz="3200" b="0" dirty="0">
                <a:solidFill>
                  <a:schemeClr val="tx1"/>
                </a:solidFill>
                <a:latin typeface="Arial" charset="0"/>
              </a:rPr>
              <a:t>has the same overall dimensions and color. What else do they have in common?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8788"/>
                                        </p:tgtEl>
                                        <p:attrNameLst>
                                          <p:attrName>style.visibility</p:attrName>
                                        </p:attrNameLst>
                                      </p:cBhvr>
                                      <p:to>
                                        <p:strVal val="visible"/>
                                      </p:to>
                                    </p:set>
                                    <p:animEffect transition="in" filter="wipe(up)">
                                      <p:cBhvr>
                                        <p:cTn id="7" dur="500"/>
                                        <p:tgtEl>
                                          <p:spTgt spid="75878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58786"/>
                                        </p:tgtEl>
                                        <p:attrNameLst>
                                          <p:attrName>style.visibility</p:attrName>
                                        </p:attrNameLst>
                                      </p:cBhvr>
                                      <p:to>
                                        <p:strVal val="visible"/>
                                      </p:to>
                                    </p:set>
                                    <p:animEffect transition="in" filter="randombar(horizontal)">
                                      <p:cBhvr>
                                        <p:cTn id="11" dur="500"/>
                                        <p:tgtEl>
                                          <p:spTgt spid="75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3011"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A Question…</a:t>
            </a:r>
          </a:p>
        </p:txBody>
      </p:sp>
      <p:sp>
        <p:nvSpPr>
          <p:cNvPr id="757764"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Each of the blocks at right has the same overall dimensions and color. What else do they have in common?</a:t>
            </a:r>
          </a:p>
        </p:txBody>
      </p:sp>
      <p:sp>
        <p:nvSpPr>
          <p:cNvPr id="757765" name="Text Box 5"/>
          <p:cNvSpPr txBox="1">
            <a:spLocks noChangeArrowheads="1"/>
          </p:cNvSpPr>
          <p:nvPr/>
        </p:nvSpPr>
        <p:spPr bwMode="auto">
          <a:xfrm>
            <a:off x="519113" y="2378075"/>
            <a:ext cx="33528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endParaRPr lang="en-US" sz="2800" b="0" dirty="0">
              <a:solidFill>
                <a:schemeClr val="tx1"/>
              </a:solidFill>
              <a:latin typeface="Arial" charset="0"/>
            </a:endParaRPr>
          </a:p>
          <a:p>
            <a:pPr>
              <a:spcAft>
                <a:spcPct val="20000"/>
              </a:spcAft>
              <a:buClr>
                <a:schemeClr val="tx2"/>
              </a:buClr>
              <a:buFont typeface="Arial" charset="0"/>
              <a:buNone/>
            </a:pPr>
            <a:endParaRPr lang="en-US" sz="2800" b="0" dirty="0">
              <a:solidFill>
                <a:schemeClr val="tx1"/>
              </a:solidFill>
              <a:latin typeface="Arial" charset="0"/>
            </a:endParaRPr>
          </a:p>
          <a:p>
            <a:pPr algn="ctr">
              <a:spcAft>
                <a:spcPct val="20000"/>
              </a:spcAft>
              <a:buClr>
                <a:schemeClr val="tx2"/>
              </a:buClr>
              <a:buFont typeface="Arial" charset="0"/>
              <a:buNone/>
            </a:pPr>
            <a:r>
              <a:rPr lang="en-US" sz="3600" b="0" dirty="0">
                <a:solidFill>
                  <a:schemeClr val="tx1"/>
                </a:solidFill>
                <a:latin typeface="Arial" charset="0"/>
              </a:rPr>
              <a:t>They all have identical top views!</a:t>
            </a:r>
          </a:p>
          <a:p>
            <a:pPr>
              <a:spcAft>
                <a:spcPct val="20000"/>
              </a:spcAft>
              <a:buClr>
                <a:schemeClr val="tx2"/>
              </a:buClr>
              <a:buFont typeface="Arial" charset="0"/>
              <a:buNone/>
            </a:pPr>
            <a:endParaRPr lang="en-US" sz="3200" b="0" dirty="0">
              <a:solidFill>
                <a:schemeClr val="tx1"/>
              </a:solidFill>
              <a:latin typeface="Arial" charset="0"/>
            </a:endParaRPr>
          </a:p>
          <a:p>
            <a:pPr>
              <a:spcAft>
                <a:spcPct val="20000"/>
              </a:spcAft>
              <a:buClr>
                <a:schemeClr val="tx2"/>
              </a:buClr>
              <a:buFont typeface="Arial" charset="0"/>
              <a:buNone/>
            </a:pPr>
            <a:endParaRPr lang="en-US" sz="2800" b="0" dirty="0">
              <a:solidFill>
                <a:schemeClr val="tx1"/>
              </a:solidFill>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wipe(up)">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wipe(up)">
                                      <p:cBhvr>
                                        <p:cTn id="12" dur="500"/>
                                        <p:tgtEl>
                                          <p:spTgt spid="75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p:bldP spid="7577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6"/>
          <p:cNvSpPr txBox="1">
            <a:spLocks noChangeArrowheads="1"/>
          </p:cNvSpPr>
          <p:nvPr/>
        </p:nvSpPr>
        <p:spPr bwMode="auto">
          <a:xfrm>
            <a:off x="322263" y="266700"/>
            <a:ext cx="8489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b="0" dirty="0" smtClean="0">
                <a:solidFill>
                  <a:srgbClr val="00386B"/>
                </a:solidFill>
                <a:latin typeface="Arial" charset="0"/>
              </a:rPr>
              <a:t>Example of Multiview Sketch</a:t>
            </a:r>
            <a:endParaRPr lang="en-US" sz="3600" b="0" dirty="0">
              <a:solidFill>
                <a:srgbClr val="00386B"/>
              </a:solidFill>
              <a:latin typeface="Arial"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93397" y="1150441"/>
            <a:ext cx="2517230" cy="324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67606" y="983013"/>
            <a:ext cx="5391150" cy="5438775"/>
            <a:chOff x="1167606" y="983013"/>
            <a:chExt cx="5391150" cy="5438775"/>
          </a:xfrm>
        </p:grpSpPr>
        <p:grpSp>
          <p:nvGrpSpPr>
            <p:cNvPr id="6" name="Group 5"/>
            <p:cNvGrpSpPr/>
            <p:nvPr/>
          </p:nvGrpSpPr>
          <p:grpSpPr>
            <a:xfrm>
              <a:off x="1167606" y="3268437"/>
              <a:ext cx="1408113" cy="2748202"/>
              <a:chOff x="1167606" y="3442605"/>
              <a:chExt cx="1408113" cy="2748202"/>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606" y="3442605"/>
                <a:ext cx="1408113"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
              <p:cNvSpPr txBox="1">
                <a:spLocks/>
              </p:cNvSpPr>
              <p:nvPr/>
            </p:nvSpPr>
            <p:spPr bwMode="auto">
              <a:xfrm>
                <a:off x="1398424" y="5959826"/>
                <a:ext cx="1138719"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LEFT SIDE</a:t>
                </a:r>
              </a:p>
            </p:txBody>
          </p:sp>
        </p:grpSp>
        <p:grpSp>
          <p:nvGrpSpPr>
            <p:cNvPr id="4" name="Group 3"/>
            <p:cNvGrpSpPr/>
            <p:nvPr/>
          </p:nvGrpSpPr>
          <p:grpSpPr>
            <a:xfrm>
              <a:off x="2575719" y="983013"/>
              <a:ext cx="3983037" cy="5438775"/>
              <a:chOff x="2575719" y="983013"/>
              <a:chExt cx="3983037" cy="5438775"/>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094"/>
              <a:stretch/>
            </p:blipFill>
            <p:spPr bwMode="auto">
              <a:xfrm>
                <a:off x="2575719" y="983013"/>
                <a:ext cx="3983037"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
              <p:cNvSpPr txBox="1">
                <a:spLocks/>
              </p:cNvSpPr>
              <p:nvPr/>
            </p:nvSpPr>
            <p:spPr bwMode="auto">
              <a:xfrm>
                <a:off x="4700789" y="5857635"/>
                <a:ext cx="1390917" cy="35893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RIGHT SIDE</a:t>
                </a:r>
              </a:p>
            </p:txBody>
          </p:sp>
          <p:sp>
            <p:nvSpPr>
              <p:cNvPr id="13" name="Content Placeholder 1"/>
              <p:cNvSpPr txBox="1">
                <a:spLocks/>
              </p:cNvSpPr>
              <p:nvPr/>
            </p:nvSpPr>
            <p:spPr bwMode="auto">
              <a:xfrm>
                <a:off x="3328105" y="5894068"/>
                <a:ext cx="1138719" cy="346472"/>
              </a:xfrm>
              <a:prstGeom prst="rect">
                <a:avLst/>
              </a:prstGeom>
              <a:solidFill>
                <a:schemeClr val="bg1"/>
              </a:solidFill>
              <a:ln>
                <a:noFill/>
              </a:ln>
              <a:extLst/>
            </p:spPr>
            <p:txBody>
              <a:bodyPr vert="horz" wrap="square" lIns="91440" tIns="9144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FRONT</a:t>
                </a:r>
              </a:p>
            </p:txBody>
          </p:sp>
        </p:grpSp>
      </p:grpSp>
      <p:sp>
        <p:nvSpPr>
          <p:cNvPr id="40962" name="Content Placeholder 1"/>
          <p:cNvSpPr>
            <a:spLocks noGrp="1"/>
          </p:cNvSpPr>
          <p:nvPr>
            <p:ph/>
          </p:nvPr>
        </p:nvSpPr>
        <p:spPr>
          <a:xfrm>
            <a:off x="2849451" y="6252111"/>
            <a:ext cx="1951038" cy="461962"/>
          </a:xfrm>
        </p:spPr>
        <p:txBody>
          <a:bodyPr/>
          <a:lstStyle/>
          <a:p>
            <a:pPr marL="0" indent="0">
              <a:buFontTx/>
              <a:buNone/>
            </a:pPr>
            <a:r>
              <a:rPr lang="en-US" sz="2400" dirty="0" smtClean="0"/>
              <a:t>Dining Chair</a:t>
            </a:r>
          </a:p>
        </p:txBody>
      </p:sp>
    </p:spTree>
    <p:extLst>
      <p:ext uri="{BB962C8B-B14F-4D97-AF65-F5344CB8AC3E}">
        <p14:creationId xmlns:p14="http://schemas.microsoft.com/office/powerpoint/2010/main" val="279352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pPr eaLnBrk="1" hangingPunct="1"/>
            <a:r>
              <a:rPr lang="en-US" dirty="0" smtClean="0"/>
              <a:t>Multiview </a:t>
            </a:r>
            <a:r>
              <a:rPr lang="en-US" dirty="0"/>
              <a:t>Drawing</a:t>
            </a:r>
            <a:endParaRPr lang="en-US" dirty="0" smtClean="0"/>
          </a:p>
        </p:txBody>
      </p:sp>
      <p:pic>
        <p:nvPicPr>
          <p:cNvPr id="17411"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0338" y="1192213"/>
            <a:ext cx="595153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p:txBody>
          <a:bodyPr/>
          <a:lstStyle/>
          <a:p>
            <a:pPr eaLnBrk="1" hangingPunct="1"/>
            <a:r>
              <a:rPr lang="en-US" dirty="0" smtClean="0"/>
              <a:t>Multiview </a:t>
            </a:r>
            <a:r>
              <a:rPr lang="en-US" dirty="0"/>
              <a:t>Drawing</a:t>
            </a:r>
            <a:endParaRPr lang="en-US" dirty="0" smtClean="0"/>
          </a:p>
        </p:txBody>
      </p:sp>
      <p:sp>
        <p:nvSpPr>
          <p:cNvPr id="18435" name="Content Placeholder 11"/>
          <p:cNvSpPr>
            <a:spLocks noGrp="1"/>
          </p:cNvSpPr>
          <p:nvPr>
            <p:ph idx="1"/>
          </p:nvPr>
        </p:nvSpPr>
        <p:spPr>
          <a:xfrm>
            <a:off x="457200" y="1295400"/>
            <a:ext cx="8418513" cy="3992563"/>
          </a:xfrm>
        </p:spPr>
        <p:txBody>
          <a:bodyPr/>
          <a:lstStyle/>
          <a:p>
            <a:pPr marL="0" indent="0" eaLnBrk="1" hangingPunct="1">
              <a:spcAft>
                <a:spcPct val="20000"/>
              </a:spcAft>
              <a:buClr>
                <a:schemeClr val="tx2"/>
              </a:buClr>
              <a:buFontTx/>
              <a:buNone/>
            </a:pPr>
            <a:r>
              <a:rPr lang="en-US" dirty="0" smtClean="0"/>
              <a:t>All three-dimensional objects have </a:t>
            </a:r>
            <a:r>
              <a:rPr lang="en-US" i="1" dirty="0" smtClean="0">
                <a:solidFill>
                  <a:srgbClr val="E60702"/>
                </a:solidFill>
              </a:rPr>
              <a:t>width</a:t>
            </a:r>
            <a:r>
              <a:rPr lang="en-US" dirty="0" smtClean="0"/>
              <a:t>, </a:t>
            </a:r>
            <a:r>
              <a:rPr lang="en-US" i="1" dirty="0" smtClean="0">
                <a:solidFill>
                  <a:srgbClr val="008000"/>
                </a:solidFill>
              </a:rPr>
              <a:t>height</a:t>
            </a:r>
            <a:r>
              <a:rPr lang="en-US" dirty="0" smtClean="0"/>
              <a:t>, and </a:t>
            </a:r>
            <a:r>
              <a:rPr lang="en-US" i="1" dirty="0" smtClean="0">
                <a:solidFill>
                  <a:schemeClr val="folHlink"/>
                </a:solidFill>
              </a:rPr>
              <a:t>depth</a:t>
            </a:r>
            <a:r>
              <a:rPr lang="en-US" dirty="0" smtClean="0"/>
              <a:t>.</a:t>
            </a:r>
          </a:p>
          <a:p>
            <a:pPr lvl="1" eaLnBrk="1" hangingPunct="1">
              <a:spcAft>
                <a:spcPct val="20000"/>
              </a:spcAft>
              <a:buClr>
                <a:schemeClr val="tx2"/>
              </a:buClr>
            </a:pPr>
            <a:r>
              <a:rPr lang="en-US" i="1" dirty="0" smtClean="0">
                <a:solidFill>
                  <a:srgbClr val="E60702"/>
                </a:solidFill>
              </a:rPr>
              <a:t>Width</a:t>
            </a:r>
            <a:r>
              <a:rPr lang="en-US" dirty="0" smtClean="0"/>
              <a:t> is associated with an object’s </a:t>
            </a:r>
            <a:r>
              <a:rPr lang="en-US" i="1" dirty="0" smtClean="0"/>
              <a:t>side-to-side</a:t>
            </a:r>
            <a:r>
              <a:rPr lang="en-US" dirty="0" smtClean="0"/>
              <a:t> dimension.</a:t>
            </a:r>
          </a:p>
          <a:p>
            <a:pPr lvl="1" eaLnBrk="1" hangingPunct="1">
              <a:spcAft>
                <a:spcPct val="20000"/>
              </a:spcAft>
              <a:buClr>
                <a:schemeClr val="tx2"/>
              </a:buClr>
            </a:pPr>
            <a:r>
              <a:rPr lang="en-US" i="1" dirty="0" smtClean="0">
                <a:solidFill>
                  <a:srgbClr val="008000"/>
                </a:solidFill>
              </a:rPr>
              <a:t>Height</a:t>
            </a:r>
            <a:r>
              <a:rPr lang="en-US" dirty="0" smtClean="0"/>
              <a:t> is </a:t>
            </a:r>
            <a:r>
              <a:rPr lang="en-US" dirty="0"/>
              <a:t>associated with an </a:t>
            </a:r>
            <a:r>
              <a:rPr lang="en-US" dirty="0" smtClean="0"/>
              <a:t>object’s </a:t>
            </a:r>
            <a:r>
              <a:rPr lang="en-US" i="1" dirty="0" smtClean="0"/>
              <a:t>top-to-bottom </a:t>
            </a:r>
            <a:r>
              <a:rPr lang="en-US" dirty="0"/>
              <a:t>dimension.</a:t>
            </a:r>
            <a:endParaRPr lang="en-US" dirty="0" smtClean="0"/>
          </a:p>
          <a:p>
            <a:pPr lvl="1" eaLnBrk="1" hangingPunct="1">
              <a:spcAft>
                <a:spcPct val="20000"/>
              </a:spcAft>
              <a:buClr>
                <a:schemeClr val="tx2"/>
              </a:buClr>
            </a:pPr>
            <a:r>
              <a:rPr lang="en-US" i="1" dirty="0" smtClean="0">
                <a:solidFill>
                  <a:schemeClr val="folHlink"/>
                </a:solidFill>
              </a:rPr>
              <a:t>Depth</a:t>
            </a:r>
            <a:r>
              <a:rPr lang="en-US" dirty="0" smtClean="0"/>
              <a:t> is associated with an object’s </a:t>
            </a:r>
            <a:r>
              <a:rPr lang="en-US" i="1" dirty="0" smtClean="0"/>
              <a:t>front-to-back</a:t>
            </a:r>
            <a:r>
              <a:rPr lang="en-US" dirty="0" smtClean="0"/>
              <a:t> dimension.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descr="gumbyshoe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00075" y="2051050"/>
            <a:ext cx="7629525" cy="4606925"/>
          </a:xfrm>
        </p:spPr>
      </p:pic>
      <p:pic>
        <p:nvPicPr>
          <p:cNvPr id="677894" name="Picture 6" descr="gumbysho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897" name="Picture 9" descr="gumbysho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0" name="Picture 12" descr="gumbysho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3" name="Picture 15" descr="gumbyshoe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6" name="Picture 18" descr="gumbysho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9" name="Picture 21" descr="gumbysho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2" name="Picture 24" descr="gumbyshoe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5" name="Picture 27" descr="gumbyshoe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8" name="Picture 30" descr="gumbyshoe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2" name="TextBox 1"/>
          <p:cNvSpPr txBox="1">
            <a:spLocks noChangeArrowheads="1"/>
          </p:cNvSpPr>
          <p:nvPr/>
        </p:nvSpPr>
        <p:spPr bwMode="auto">
          <a:xfrm>
            <a:off x="2035175" y="2905125"/>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a:t>TOP VIEW</a:t>
            </a:r>
          </a:p>
        </p:txBody>
      </p:sp>
      <p:sp>
        <p:nvSpPr>
          <p:cNvPr id="15" name="TextBox 14"/>
          <p:cNvSpPr txBox="1">
            <a:spLocks noChangeArrowheads="1"/>
          </p:cNvSpPr>
          <p:nvPr/>
        </p:nvSpPr>
        <p:spPr bwMode="auto">
          <a:xfrm>
            <a:off x="1804988" y="6350000"/>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a:t>FRONT VIEW</a:t>
            </a:r>
          </a:p>
        </p:txBody>
      </p:sp>
      <p:sp>
        <p:nvSpPr>
          <p:cNvPr id="16" name="TextBox 15"/>
          <p:cNvSpPr txBox="1">
            <a:spLocks noChangeArrowheads="1"/>
          </p:cNvSpPr>
          <p:nvPr/>
        </p:nvSpPr>
        <p:spPr bwMode="auto">
          <a:xfrm>
            <a:off x="6823075" y="6376988"/>
            <a:ext cx="2159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smtClean="0"/>
              <a:t>RIGHT-SIDE </a:t>
            </a:r>
            <a:r>
              <a:rPr lang="en-US" sz="1400" dirty="0"/>
              <a:t>VIEW</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77892"/>
                                        </p:tgtEl>
                                        <p:attrNameLst>
                                          <p:attrName>style.visibility</p:attrName>
                                        </p:attrNameLst>
                                      </p:cBhvr>
                                      <p:to>
                                        <p:strVal val="visible"/>
                                      </p:to>
                                    </p:set>
                                    <p:animEffect transition="in" filter="randombar(horizontal)">
                                      <p:cBhvr>
                                        <p:cTn id="7" dur="500"/>
                                        <p:tgtEl>
                                          <p:spTgt spid="67789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7894"/>
                                        </p:tgtEl>
                                        <p:attrNameLst>
                                          <p:attrName>style.visibility</p:attrName>
                                        </p:attrNameLst>
                                      </p:cBhvr>
                                      <p:to>
                                        <p:strVal val="visible"/>
                                      </p:to>
                                    </p:set>
                                    <p:animEffect transition="in" filter="randombar(horizontal)">
                                      <p:cBhvr>
                                        <p:cTn id="11" dur="500"/>
                                        <p:tgtEl>
                                          <p:spTgt spid="6778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77897"/>
                                        </p:tgtEl>
                                        <p:attrNameLst>
                                          <p:attrName>style.visibility</p:attrName>
                                        </p:attrNameLst>
                                      </p:cBhvr>
                                      <p:to>
                                        <p:strVal val="visible"/>
                                      </p:to>
                                    </p:set>
                                    <p:animEffect transition="in" filter="randombar(horizontal)">
                                      <p:cBhvr>
                                        <p:cTn id="16" dur="500"/>
                                        <p:tgtEl>
                                          <p:spTgt spid="67789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677900"/>
                                        </p:tgtEl>
                                        <p:attrNameLst>
                                          <p:attrName>style.visibility</p:attrName>
                                        </p:attrNameLst>
                                      </p:cBhvr>
                                      <p:to>
                                        <p:strVal val="visible"/>
                                      </p:to>
                                    </p:set>
                                    <p:animEffect transition="in" filter="randombar(horizontal)">
                                      <p:cBhvr>
                                        <p:cTn id="25" dur="500"/>
                                        <p:tgtEl>
                                          <p:spTgt spid="677900"/>
                                        </p:tgtEl>
                                      </p:cBhvr>
                                    </p:animEffect>
                                  </p:childTnLst>
                                </p:cTn>
                              </p:par>
                            </p:childTnLst>
                          </p:cTn>
                        </p:par>
                        <p:par>
                          <p:cTn id="26" fill="hold" nodeType="afterGroup">
                            <p:stCondLst>
                              <p:cond delay="500"/>
                            </p:stCondLst>
                            <p:childTnLst>
                              <p:par>
                                <p:cTn id="27" presetID="14" presetClass="entr" presetSubtype="10" fill="hold" nodeType="afterEffect">
                                  <p:stCondLst>
                                    <p:cond delay="0"/>
                                  </p:stCondLst>
                                  <p:childTnLst>
                                    <p:set>
                                      <p:cBhvr>
                                        <p:cTn id="28" dur="1" fill="hold">
                                          <p:stCondLst>
                                            <p:cond delay="0"/>
                                          </p:stCondLst>
                                        </p:cTn>
                                        <p:tgtEl>
                                          <p:spTgt spid="677903"/>
                                        </p:tgtEl>
                                        <p:attrNameLst>
                                          <p:attrName>style.visibility</p:attrName>
                                        </p:attrNameLst>
                                      </p:cBhvr>
                                      <p:to>
                                        <p:strVal val="visible"/>
                                      </p:to>
                                    </p:set>
                                    <p:animEffect transition="in" filter="randombar(horizontal)">
                                      <p:cBhvr>
                                        <p:cTn id="29" dur="500"/>
                                        <p:tgtEl>
                                          <p:spTgt spid="677903"/>
                                        </p:tgtEl>
                                      </p:cBhvr>
                                    </p:animEffect>
                                  </p:childTnLst>
                                </p:cTn>
                              </p:par>
                            </p:childTnLst>
                          </p:cTn>
                        </p:par>
                        <p:par>
                          <p:cTn id="30" fill="hold" nodeType="afterGroup">
                            <p:stCondLst>
                              <p:cond delay="1000"/>
                            </p:stCondLst>
                            <p:childTnLst>
                              <p:par>
                                <p:cTn id="31" presetID="14" presetClass="entr" presetSubtype="10" fill="hold" nodeType="afterEffect">
                                  <p:stCondLst>
                                    <p:cond delay="0"/>
                                  </p:stCondLst>
                                  <p:childTnLst>
                                    <p:set>
                                      <p:cBhvr>
                                        <p:cTn id="32" dur="1" fill="hold">
                                          <p:stCondLst>
                                            <p:cond delay="0"/>
                                          </p:stCondLst>
                                        </p:cTn>
                                        <p:tgtEl>
                                          <p:spTgt spid="677906"/>
                                        </p:tgtEl>
                                        <p:attrNameLst>
                                          <p:attrName>style.visibility</p:attrName>
                                        </p:attrNameLst>
                                      </p:cBhvr>
                                      <p:to>
                                        <p:strVal val="visible"/>
                                      </p:to>
                                    </p:set>
                                    <p:animEffect transition="in" filter="randombar(horizontal)">
                                      <p:cBhvr>
                                        <p:cTn id="33" dur="500"/>
                                        <p:tgtEl>
                                          <p:spTgt spid="677906"/>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677909"/>
                                        </p:tgtEl>
                                        <p:attrNameLst>
                                          <p:attrName>style.visibility</p:attrName>
                                        </p:attrNameLst>
                                      </p:cBhvr>
                                      <p:to>
                                        <p:strVal val="visible"/>
                                      </p:to>
                                    </p:set>
                                    <p:animEffect transition="in" filter="randombar(horizontal)">
                                      <p:cBhvr>
                                        <p:cTn id="42" dur="500"/>
                                        <p:tgtEl>
                                          <p:spTgt spid="677909"/>
                                        </p:tgtEl>
                                      </p:cBhvr>
                                    </p:animEffect>
                                  </p:childTnLst>
                                </p:cTn>
                              </p:par>
                            </p:childTnLst>
                          </p:cTn>
                        </p:par>
                        <p:par>
                          <p:cTn id="43" fill="hold" nodeType="afterGroup">
                            <p:stCondLst>
                              <p:cond delay="500"/>
                            </p:stCondLst>
                            <p:childTnLst>
                              <p:par>
                                <p:cTn id="44" presetID="14" presetClass="entr" presetSubtype="10" fill="hold" nodeType="afterEffect">
                                  <p:stCondLst>
                                    <p:cond delay="0"/>
                                  </p:stCondLst>
                                  <p:childTnLst>
                                    <p:set>
                                      <p:cBhvr>
                                        <p:cTn id="45" dur="1" fill="hold">
                                          <p:stCondLst>
                                            <p:cond delay="0"/>
                                          </p:stCondLst>
                                        </p:cTn>
                                        <p:tgtEl>
                                          <p:spTgt spid="677912"/>
                                        </p:tgtEl>
                                        <p:attrNameLst>
                                          <p:attrName>style.visibility</p:attrName>
                                        </p:attrNameLst>
                                      </p:cBhvr>
                                      <p:to>
                                        <p:strVal val="visible"/>
                                      </p:to>
                                    </p:set>
                                    <p:animEffect transition="in" filter="randombar(horizontal)">
                                      <p:cBhvr>
                                        <p:cTn id="46" dur="500"/>
                                        <p:tgtEl>
                                          <p:spTgt spid="677912"/>
                                        </p:tgtEl>
                                      </p:cBhvr>
                                    </p:animEffect>
                                  </p:childTnLst>
                                </p:cTn>
                              </p:par>
                            </p:childTnLst>
                          </p:cTn>
                        </p:par>
                        <p:par>
                          <p:cTn id="47" fill="hold" nodeType="afterGroup">
                            <p:stCondLst>
                              <p:cond delay="1000"/>
                            </p:stCondLst>
                            <p:childTnLst>
                              <p:par>
                                <p:cTn id="48" presetID="14" presetClass="entr" presetSubtype="10" fill="hold" nodeType="afterEffect">
                                  <p:stCondLst>
                                    <p:cond delay="0"/>
                                  </p:stCondLst>
                                  <p:childTnLst>
                                    <p:set>
                                      <p:cBhvr>
                                        <p:cTn id="49" dur="1" fill="hold">
                                          <p:stCondLst>
                                            <p:cond delay="0"/>
                                          </p:stCondLst>
                                        </p:cTn>
                                        <p:tgtEl>
                                          <p:spTgt spid="677915"/>
                                        </p:tgtEl>
                                        <p:attrNameLst>
                                          <p:attrName>style.visibility</p:attrName>
                                        </p:attrNameLst>
                                      </p:cBhvr>
                                      <p:to>
                                        <p:strVal val="visible"/>
                                      </p:to>
                                    </p:set>
                                    <p:animEffect transition="in" filter="randombar(horizontal)">
                                      <p:cBhvr>
                                        <p:cTn id="50" dur="500"/>
                                        <p:tgtEl>
                                          <p:spTgt spid="677915"/>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77918"/>
                                        </p:tgtEl>
                                        <p:attrNameLst>
                                          <p:attrName>style.visibility</p:attrName>
                                        </p:attrNameLst>
                                      </p:cBhvr>
                                      <p:to>
                                        <p:strVal val="visible"/>
                                      </p:to>
                                    </p:set>
                                    <p:animEffect transition="in" filter="randombar(horizontal)">
                                      <p:cBhvr>
                                        <p:cTn id="59" dur="500"/>
                                        <p:tgtEl>
                                          <p:spTgt spid="67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gumbysho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8" name="Picture 12" descr="gumbysho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9" name="Picture 13" descr="gumbysho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0" name="Picture 14" descr="gumbyshoe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1" name="Picture 15" descr="gumbyshoe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2" name="Picture 16" descr="gumbysho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3" name="Picture 17" descr="gumbyshoe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5315" name="Text Box 19"/>
          <p:cNvSpPr txBox="1">
            <a:spLocks noChangeArrowheads="1"/>
          </p:cNvSpPr>
          <p:nvPr/>
        </p:nvSpPr>
        <p:spPr bwMode="auto">
          <a:xfrm>
            <a:off x="6889750" y="3254375"/>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000" b="0" dirty="0">
                <a:solidFill>
                  <a:schemeClr val="tx1"/>
                </a:solidFill>
                <a:latin typeface="Tahoma" pitchFamily="34" charset="0"/>
              </a:rPr>
              <a:t>45</a:t>
            </a:r>
            <a:r>
              <a:rPr lang="en-US" sz="2000" b="0" dirty="0">
                <a:solidFill>
                  <a:schemeClr val="tx1"/>
                </a:solidFill>
                <a:latin typeface="Arial" charset="0"/>
              </a:rPr>
              <a:t>°</a:t>
            </a:r>
          </a:p>
        </p:txBody>
      </p:sp>
      <p:sp>
        <p:nvSpPr>
          <p:cNvPr id="204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5308"/>
                                        </p:tgtEl>
                                        <p:attrNameLst>
                                          <p:attrName>style.visibility</p:attrName>
                                        </p:attrNameLst>
                                      </p:cBhvr>
                                      <p:to>
                                        <p:strVal val="visible"/>
                                      </p:to>
                                    </p:set>
                                    <p:animEffect transition="in" filter="randombar(horizontal)">
                                      <p:cBhvr>
                                        <p:cTn id="7" dur="500"/>
                                        <p:tgtEl>
                                          <p:spTgt spid="695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5309"/>
                                        </p:tgtEl>
                                        <p:attrNameLst>
                                          <p:attrName>style.visibility</p:attrName>
                                        </p:attrNameLst>
                                      </p:cBhvr>
                                      <p:to>
                                        <p:strVal val="visible"/>
                                      </p:to>
                                    </p:set>
                                    <p:animEffect transition="in" filter="wipe(left)">
                                      <p:cBhvr>
                                        <p:cTn id="12" dur="500"/>
                                        <p:tgtEl>
                                          <p:spTgt spid="695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5310"/>
                                        </p:tgtEl>
                                        <p:attrNameLst>
                                          <p:attrName>style.visibility</p:attrName>
                                        </p:attrNameLst>
                                      </p:cBhvr>
                                      <p:to>
                                        <p:strVal val="visible"/>
                                      </p:to>
                                    </p:set>
                                    <p:animEffect transition="in" filter="wipe(up)">
                                      <p:cBhvr>
                                        <p:cTn id="17" dur="500"/>
                                        <p:tgtEl>
                                          <p:spTgt spid="695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95311"/>
                                        </p:tgtEl>
                                        <p:attrNameLst>
                                          <p:attrName>style.visibility</p:attrName>
                                        </p:attrNameLst>
                                      </p:cBhvr>
                                      <p:to>
                                        <p:strVal val="visible"/>
                                      </p:to>
                                    </p:set>
                                    <p:animEffect transition="in" filter="randombar(horizontal)">
                                      <p:cBhvr>
                                        <p:cTn id="22" dur="500"/>
                                        <p:tgtEl>
                                          <p:spTgt spid="695311"/>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95312"/>
                                        </p:tgtEl>
                                        <p:attrNameLst>
                                          <p:attrName>style.visibility</p:attrName>
                                        </p:attrNameLst>
                                      </p:cBhvr>
                                      <p:to>
                                        <p:strVal val="visible"/>
                                      </p:to>
                                    </p:set>
                                    <p:animEffect transition="in" filter="wipe(left)">
                                      <p:cBhvr>
                                        <p:cTn id="26" dur="500"/>
                                        <p:tgtEl>
                                          <p:spTgt spid="695312"/>
                                        </p:tgtEl>
                                      </p:cBhvr>
                                    </p:animEffect>
                                  </p:childTnLst>
                                </p:cTn>
                              </p:par>
                            </p:childTnLst>
                          </p:cTn>
                        </p:par>
                        <p:par>
                          <p:cTn id="27" fill="hold" nodeType="afterGroup">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95315"/>
                                        </p:tgtEl>
                                        <p:attrNameLst>
                                          <p:attrName>style.visibility</p:attrName>
                                        </p:attrNameLst>
                                      </p:cBhvr>
                                      <p:to>
                                        <p:strVal val="visible"/>
                                      </p:to>
                                    </p:set>
                                    <p:animEffect transition="in" filter="randombar(horizontal)">
                                      <p:cBhvr>
                                        <p:cTn id="30" dur="500"/>
                                        <p:tgtEl>
                                          <p:spTgt spid="695315"/>
                                        </p:tgtEl>
                                      </p:cBhvr>
                                    </p:animEffect>
                                  </p:childTnLst>
                                </p:cTn>
                              </p:par>
                            </p:childTnLst>
                          </p:cTn>
                        </p:par>
                        <p:par>
                          <p:cTn id="31" fill="hold" nodeType="afterGroup">
                            <p:stCondLst>
                              <p:cond delay="1500"/>
                            </p:stCondLst>
                            <p:childTnLst>
                              <p:par>
                                <p:cTn id="32" presetID="22" presetClass="entr" presetSubtype="1" fill="hold" nodeType="afterEffect">
                                  <p:stCondLst>
                                    <p:cond delay="0"/>
                                  </p:stCondLst>
                                  <p:childTnLst>
                                    <p:set>
                                      <p:cBhvr>
                                        <p:cTn id="33" dur="1" fill="hold">
                                          <p:stCondLst>
                                            <p:cond delay="0"/>
                                          </p:stCondLst>
                                        </p:cTn>
                                        <p:tgtEl>
                                          <p:spTgt spid="695313"/>
                                        </p:tgtEl>
                                        <p:attrNameLst>
                                          <p:attrName>style.visibility</p:attrName>
                                        </p:attrNameLst>
                                      </p:cBhvr>
                                      <p:to>
                                        <p:strVal val="visible"/>
                                      </p:to>
                                    </p:set>
                                    <p:animEffect transition="in" filter="wipe(up)">
                                      <p:cBhvr>
                                        <p:cTn id="34" dur="500"/>
                                        <p:tgtEl>
                                          <p:spTgt spid="69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
        <p:nvSpPr>
          <p:cNvPr id="21507" name="Content Placeholder 11"/>
          <p:cNvSpPr>
            <a:spLocks noGrp="1"/>
          </p:cNvSpPr>
          <p:nvPr>
            <p:ph idx="4294967295"/>
          </p:nvPr>
        </p:nvSpPr>
        <p:spPr>
          <a:xfrm>
            <a:off x="565150" y="1158875"/>
            <a:ext cx="8229600" cy="3900488"/>
          </a:xfrm>
        </p:spPr>
        <p:txBody>
          <a:bodyPr/>
          <a:lstStyle/>
          <a:p>
            <a:pPr>
              <a:spcAft>
                <a:spcPct val="20000"/>
              </a:spcAft>
              <a:buClr>
                <a:schemeClr val="tx2"/>
              </a:buClr>
            </a:pPr>
            <a:r>
              <a:rPr lang="en-US" dirty="0" smtClean="0"/>
              <a:t>A technique used to create </a:t>
            </a:r>
            <a:r>
              <a:rPr lang="en-US" dirty="0"/>
              <a:t>m</a:t>
            </a:r>
            <a:r>
              <a:rPr lang="en-US" dirty="0" smtClean="0"/>
              <a:t>ultiview drawings. </a:t>
            </a:r>
          </a:p>
          <a:p>
            <a:pPr>
              <a:spcAft>
                <a:spcPct val="20000"/>
              </a:spcAft>
              <a:buClr>
                <a:schemeClr val="tx2"/>
              </a:buClr>
            </a:pPr>
            <a:r>
              <a:rPr lang="en-US" dirty="0" smtClean="0"/>
              <a:t>Any projection of the features of an object onto an imaginary plane of projection. </a:t>
            </a:r>
          </a:p>
          <a:p>
            <a:pPr lvl="1">
              <a:spcAft>
                <a:spcPct val="20000"/>
              </a:spcAft>
              <a:buClr>
                <a:schemeClr val="tx2"/>
              </a:buClr>
            </a:pPr>
            <a:r>
              <a:rPr lang="en-US" dirty="0" smtClean="0"/>
              <a:t>The projection of the features of the object is made by lines of sight that are perpendicular to the plane of the feature.</a:t>
            </a: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1" name="Picture 3" descr="glassbox1a"/>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1828800"/>
            <a:ext cx="5791200" cy="4951413"/>
          </a:xfrm>
        </p:spPr>
      </p:pic>
      <p:sp>
        <p:nvSpPr>
          <p:cNvPr id="672776" name="Text Box 8"/>
          <p:cNvSpPr txBox="1">
            <a:spLocks noChangeArrowheads="1"/>
          </p:cNvSpPr>
          <p:nvPr/>
        </p:nvSpPr>
        <p:spPr bwMode="auto">
          <a:xfrm>
            <a:off x="519113" y="1858963"/>
            <a:ext cx="33909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200" b="0" dirty="0">
                <a:solidFill>
                  <a:schemeClr val="tx1"/>
                </a:solidFill>
                <a:latin typeface="Arial" charset="0"/>
              </a:rPr>
              <a:t>The best way to understand </a:t>
            </a:r>
            <a:r>
              <a:rPr lang="en-US" sz="3200" i="1" dirty="0">
                <a:solidFill>
                  <a:srgbClr val="A50021"/>
                </a:solidFill>
                <a:latin typeface="Arial" charset="0"/>
              </a:rPr>
              <a:t>orthographic projection</a:t>
            </a:r>
            <a:r>
              <a:rPr lang="en-US" sz="3200" b="0" dirty="0">
                <a:solidFill>
                  <a:schemeClr val="tx1"/>
                </a:solidFill>
                <a:latin typeface="Arial" charset="0"/>
              </a:rPr>
              <a:t> is to imagine an object contained inside a glass box.</a:t>
            </a:r>
          </a:p>
        </p:txBody>
      </p:sp>
      <p:sp>
        <p:nvSpPr>
          <p:cNvPr id="22532"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2776"/>
                                        </p:tgtEl>
                                        <p:attrNameLst>
                                          <p:attrName>style.visibility</p:attrName>
                                        </p:attrNameLst>
                                      </p:cBhvr>
                                      <p:to>
                                        <p:strVal val="visible"/>
                                      </p:to>
                                    </p:set>
                                    <p:animEffect transition="in" filter="wipe(up)">
                                      <p:cBhvr>
                                        <p:cTn id="7" dur="500"/>
                                        <p:tgtEl>
                                          <p:spTgt spid="672776"/>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2771"/>
                                        </p:tgtEl>
                                        <p:attrNameLst>
                                          <p:attrName>style.visibility</p:attrName>
                                        </p:attrNameLst>
                                      </p:cBhvr>
                                      <p:to>
                                        <p:strVal val="visible"/>
                                      </p:to>
                                    </p:set>
                                    <p:animEffect transition="in" filter="randombar(horizontal)">
                                      <p:cBhvr>
                                        <p:cTn id="11" dur="500"/>
                                        <p:tgtEl>
                                          <p:spTgt spid="67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270&quot;&gt;&lt;object type=&quot;3&quot; unique_id=&quot;10271&quot;&gt;&lt;property id=&quot;20148&quot; value=&quot;5&quot;/&gt;&lt;property id=&quot;20300&quot; value=&quot;Slide 1&quot;/&gt;&lt;property id=&quot;20307&quot; value=&quot;560&quot;/&gt;&lt;/object&gt;&lt;object type=&quot;3&quot; unique_id=&quot;10272&quot;&gt;&lt;property id=&quot;20148&quot; value=&quot;5&quot;/&gt;&lt;property id=&quot;20300&quot; value=&quot;Slide 2 - &amp;quot;Multi-View Drawing&amp;quot;&quot;/&gt;&lt;property id=&quot;20307&quot; value=&quot;561&quot;/&gt;&lt;/object&gt;&lt;object type=&quot;3&quot; unique_id=&quot;10273&quot;&gt;&lt;property id=&quot;20148&quot; value=&quot;5&quot;/&gt;&lt;property id=&quot;20300&quot; value=&quot;Slide 3&quot;/&gt;&lt;property id=&quot;20307&quot; value=&quot;578&quot;/&gt;&lt;/object&gt;&lt;object type=&quot;3&quot; unique_id=&quot;10274&quot;&gt;&lt;property id=&quot;20148&quot; value=&quot;5&quot;/&gt;&lt;property id=&quot;20300&quot; value=&quot;Slide 4 - &amp;quot;Multi-View Drawing&amp;quot;&quot;/&gt;&lt;property id=&quot;20307&quot; value=&quot;562&quot;/&gt;&lt;/object&gt;&lt;object type=&quot;3&quot; unique_id=&quot;10275&quot;&gt;&lt;property id=&quot;20148&quot; value=&quot;5&quot;/&gt;&lt;property id=&quot;20300&quot; value=&quot;Slide 5 - &amp;quot;Multi-View Drawing&amp;quot;&quot;/&gt;&lt;property id=&quot;20307&quot; value=&quot;563&quot;/&gt;&lt;/object&gt;&lt;object type=&quot;3&quot; unique_id=&quot;10276&quot;&gt;&lt;property id=&quot;20148&quot; value=&quot;5&quot;/&gt;&lt;property id=&quot;20300&quot; value=&quot;Slide 6&quot;/&gt;&lt;property id=&quot;20307&quot; value=&quot;517&quot;/&gt;&lt;/object&gt;&lt;object type=&quot;3&quot; unique_id=&quot;10277&quot;&gt;&lt;property id=&quot;20148&quot; value=&quot;5&quot;/&gt;&lt;property id=&quot;20300&quot; value=&quot;Slide 7&quot;/&gt;&lt;property id=&quot;20307&quot; value=&quot;518&quot;/&gt;&lt;/object&gt;&lt;object type=&quot;3&quot; unique_id=&quot;10278&quot;&gt;&lt;property id=&quot;20148&quot; value=&quot;5&quot;/&gt;&lt;property id=&quot;20300&quot; value=&quot;Slide 8&quot;/&gt;&lt;property id=&quot;20307&quot; value=&quot;530&quot;/&gt;&lt;/object&gt;&lt;object type=&quot;3&quot; unique_id=&quot;10279&quot;&gt;&lt;property id=&quot;20148&quot; value=&quot;5&quot;/&gt;&lt;property id=&quot;20300&quot; value=&quot;Slide 9&quot;/&gt;&lt;property id=&quot;20307&quot; value=&quot;514&quot;/&gt;&lt;/object&gt;&lt;object type=&quot;3&quot; unique_id=&quot;10280&quot;&gt;&lt;property id=&quot;20148&quot; value=&quot;5&quot;/&gt;&lt;property id=&quot;20300&quot; value=&quot;Slide 10&quot;/&gt;&lt;property id=&quot;20307&quot; value=&quot;535&quot;/&gt;&lt;/object&gt;&lt;object type=&quot;3&quot; unique_id=&quot;10281&quot;&gt;&lt;property id=&quot;20148&quot; value=&quot;5&quot;/&gt;&lt;property id=&quot;20300&quot; value=&quot;Slide 11&quot;/&gt;&lt;property id=&quot;20307&quot; value=&quot;536&quot;/&gt;&lt;/object&gt;&lt;object type=&quot;3&quot; unique_id=&quot;10282&quot;&gt;&lt;property id=&quot;20148&quot; value=&quot;5&quot;/&gt;&lt;property id=&quot;20300&quot; value=&quot;Slide 12&quot;/&gt;&lt;property id=&quot;20307&quot; value=&quot;537&quot;/&gt;&lt;/object&gt;&lt;object type=&quot;3&quot; unique_id=&quot;10283&quot;&gt;&lt;property id=&quot;20148&quot; value=&quot;5&quot;/&gt;&lt;property id=&quot;20300&quot; value=&quot;Slide 13&quot;/&gt;&lt;property id=&quot;20307&quot; value=&quot;538&quot;/&gt;&lt;/object&gt;&lt;object type=&quot;3&quot; unique_id=&quot;10284&quot;&gt;&lt;property id=&quot;20148&quot; value=&quot;5&quot;/&gt;&lt;property id=&quot;20300&quot; value=&quot;Slide 14&quot;/&gt;&lt;property id=&quot;20307&quot; value=&quot;539&quot;/&gt;&lt;/object&gt;&lt;object type=&quot;3&quot; unique_id=&quot;10285&quot;&gt;&lt;property id=&quot;20148&quot; value=&quot;5&quot;/&gt;&lt;property id=&quot;20300&quot; value=&quot;Slide 15&quot;/&gt;&lt;property id=&quot;20307&quot; value=&quot;541&quot;/&gt;&lt;/object&gt;&lt;object type=&quot;3&quot; unique_id=&quot;10286&quot;&gt;&lt;property id=&quot;20148&quot; value=&quot;5&quot;/&gt;&lt;property id=&quot;20300&quot; value=&quot;Slide 16&quot;/&gt;&lt;property id=&quot;20307&quot; value=&quot;542&quot;/&gt;&lt;/object&gt;&lt;object type=&quot;3&quot; unique_id=&quot;10287&quot;&gt;&lt;property id=&quot;20148&quot; value=&quot;5&quot;/&gt;&lt;property id=&quot;20300&quot; value=&quot;Slide 17 - &amp;quot;Orthographic View Selection&amp;quot;&quot;/&gt;&lt;property id=&quot;20307&quot; value=&quot;567&quot;/&gt;&lt;/object&gt;&lt;object type=&quot;3&quot; unique_id=&quot;10288&quot;&gt;&lt;property id=&quot;20148&quot; value=&quot;5&quot;/&gt;&lt;property id=&quot;20300&quot; value=&quot;Slide 18 - &amp;quot;Orthographic View Selection&amp;quot;&quot;/&gt;&lt;property id=&quot;20307&quot; value=&quot;568&quot;/&gt;&lt;/object&gt;&lt;object type=&quot;3&quot; unique_id=&quot;10289&quot;&gt;&lt;property id=&quot;20148&quot; value=&quot;5&quot;/&gt;&lt;property id=&quot;20300&quot; value=&quot;Slide 19 - &amp;quot;Number of Orthographic Projections &amp;quot;&quot;/&gt;&lt;property id=&quot;20307&quot; value=&quot;570&quot;/&gt;&lt;/object&gt;&lt;object type=&quot;3&quot; unique_id=&quot;10290&quot;&gt;&lt;property id=&quot;20148&quot; value=&quot;5&quot;/&gt;&lt;property id=&quot;20300&quot; value=&quot;Slide 20 - &amp;quot;Number of Orthographic Projections &amp;quot;&quot;/&gt;&lt;property id=&quot;20307&quot; value=&quot;571&quot;/&gt;&lt;/object&gt;&lt;object type=&quot;3&quot; unique_id=&quot;10291&quot;&gt;&lt;property id=&quot;20148&quot; value=&quot;5&quot;/&gt;&lt;property id=&quot;20300&quot; value=&quot;Slide 21&quot;/&gt;&lt;property id=&quot;20307&quot; value=&quot;559&quot;/&gt;&lt;/object&gt;&lt;object type=&quot;3&quot; unique_id=&quot;10292&quot;&gt;&lt;property id=&quot;20148&quot; value=&quot;5&quot;/&gt;&lt;property id=&quot;20300&quot; value=&quot;Slide 22&quot;/&gt;&lt;property id=&quot;20307&quot; value=&quot;572&quot;/&gt;&lt;/object&gt;&lt;object type=&quot;3&quot; unique_id=&quot;10293&quot;&gt;&lt;property id=&quot;20148&quot; value=&quot;5&quot;/&gt;&lt;property id=&quot;20300&quot; value=&quot;Slide 23&quot;/&gt;&lt;property id=&quot;20307&quot; value=&quot;573&quot;/&gt;&lt;/object&gt;&lt;object type=&quot;3&quot; unique_id=&quot;10294&quot;&gt;&lt;property id=&quot;20148&quot; value=&quot;5&quot;/&gt;&lt;property id=&quot;20300&quot; value=&quot;Slide 24&quot;/&gt;&lt;property id=&quot;20307&quot; value=&quot;574&quot;/&gt;&lt;/object&gt;&lt;object type=&quot;3&quot; unique_id=&quot;10295&quot;&gt;&lt;property id=&quot;20148&quot; value=&quot;5&quot;/&gt;&lt;property id=&quot;20300&quot; value=&quot;Slide 25&quot;/&gt;&lt;property id=&quot;20307&quot; value=&quot;575&quot;/&gt;&lt;/object&gt;&lt;object type=&quot;3&quot; unique_id=&quot;10296&quot;&gt;&lt;property id=&quot;20148&quot; value=&quot;5&quot;/&gt;&lt;property id=&quot;20300&quot; value=&quot;Slide 26&quot;/&gt;&lt;property id=&quot;20307&quot; value=&quot;576&quot;/&gt;&lt;/object&gt;&lt;object type=&quot;3&quot; unique_id=&quot;10297&quot;&gt;&lt;property id=&quot;20148&quot; value=&quot;5&quot;/&gt;&lt;property id=&quot;20300&quot; value=&quot;Slide 27&quot;/&gt;&lt;property id=&quot;20307&quot; value=&quot;556&quot;/&gt;&lt;/object&gt;&lt;object type=&quot;3&quot; unique_id=&quot;10298&quot;&gt;&lt;property id=&quot;20148&quot; value=&quot;5&quot;/&gt;&lt;property id=&quot;20300&quot; value=&quot;Slide 28&quot;/&gt;&lt;property id=&quot;20307&quot; value=&quot;555&quot;/&gt;&lt;/object&gt;&lt;/object&gt;&lt;object type=&quot;8&quot; unique_id=&quot;10328&quot;&gt;&lt;/object&gt;&lt;/object&gt;&lt;/database&gt;"/>
  <p:tag name="MMPROD_NEXTUNIQUEID" val="10011"/>
  <p:tag name="SECTOMILLISECCONVERTED" val="1"/>
</p:tagLst>
</file>

<file path=ppt/theme/theme1.xml><?xml version="1.0" encoding="utf-8"?>
<a:theme xmlns:a="http://schemas.openxmlformats.org/drawingml/2006/main" name="1_PLTW General PowerPoint Template">
  <a:themeElements>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TW General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TW General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TW General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TW General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TW General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TW General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TW General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TW General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TW General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TW General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TW General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TW General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General PowerPoint Template</Template>
  <TotalTime>6465</TotalTime>
  <Words>1769</Words>
  <Application>Microsoft Office PowerPoint</Application>
  <PresentationFormat>On-screen Show (4:3)</PresentationFormat>
  <Paragraphs>273</Paragraphs>
  <Slides>28</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Bradley Hand ITC</vt:lpstr>
      <vt:lpstr>Tahoma</vt:lpstr>
      <vt:lpstr>Verdana</vt:lpstr>
      <vt:lpstr>1_PLTW General PowerPoint Template</vt:lpstr>
      <vt:lpstr>PowerPointTemplateAE_2009_1217_NEW NEW Template</vt:lpstr>
      <vt:lpstr>1_Custom Design</vt:lpstr>
      <vt:lpstr>1_PowerPointTemplateAE_2009_1217_NEW NEW Template</vt:lpstr>
      <vt:lpstr>PowerPoint Presentation</vt:lpstr>
      <vt:lpstr>Multiview Drawing</vt:lpstr>
      <vt:lpstr>PowerPoint Presentation</vt:lpstr>
      <vt:lpstr>Multiview Drawing</vt:lpstr>
      <vt:lpstr>Multiview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Orthographic View Selection</vt:lpstr>
      <vt:lpstr>Orthographic View Selection</vt:lpstr>
      <vt:lpstr>Number of Orthographic Projections </vt:lpstr>
      <vt:lpstr>Number of Orthographic Projections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PLTW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U2 Sketching Multi-View Drawings</dc:title>
  <dc:subject>IED - Unit 1 - Lesson 1.2 Technical Sketching</dc:subject>
  <dc:creator>IED Curriculum Team</dc:creator>
  <cp:keywords>orthographic, orthographic projection, projection plane, projection line, glass box, multiview drawing</cp:keywords>
  <cp:lastModifiedBy>None</cp:lastModifiedBy>
  <cp:revision>177</cp:revision>
  <cp:lastPrinted>2012-03-09T20:34:33Z</cp:lastPrinted>
  <dcterms:created xsi:type="dcterms:W3CDTF">2003-08-21T15:16:05Z</dcterms:created>
  <dcterms:modified xsi:type="dcterms:W3CDTF">2016-09-20T15:23:49Z</dcterms:modified>
</cp:coreProperties>
</file>