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9"/>
  </p:notesMasterIdLst>
  <p:handoutMasterIdLst>
    <p:handoutMasterId r:id="rId20"/>
  </p:handoutMasterIdLst>
  <p:sldIdLst>
    <p:sldId id="256" r:id="rId3"/>
    <p:sldId id="265" r:id="rId4"/>
    <p:sldId id="266" r:id="rId5"/>
    <p:sldId id="274" r:id="rId6"/>
    <p:sldId id="268" r:id="rId7"/>
    <p:sldId id="272" r:id="rId8"/>
    <p:sldId id="269" r:id="rId9"/>
    <p:sldId id="275" r:id="rId10"/>
    <p:sldId id="267" r:id="rId11"/>
    <p:sldId id="276" r:id="rId12"/>
    <p:sldId id="277" r:id="rId13"/>
    <p:sldId id="278" r:id="rId14"/>
    <p:sldId id="279" r:id="rId15"/>
    <p:sldId id="280" r:id="rId16"/>
    <p:sldId id="281" r:id="rId17"/>
    <p:sldId id="283" r:id="rId18"/>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69714" autoAdjust="0"/>
  </p:normalViewPr>
  <p:slideViewPr>
    <p:cSldViewPr>
      <p:cViewPr varScale="1">
        <p:scale>
          <a:sx n="52" d="100"/>
          <a:sy n="52" d="100"/>
        </p:scale>
        <p:origin x="1074" y="6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	Documentation. Sometimes, the</a:t>
            </a:r>
            <a:r>
              <a:rPr lang="en-US" baseline="0" dirty="0" smtClean="0"/>
              <a:t> documentation for a product, machine, or building has been lost, destroyed, never formalized, or must be transferred to a new form – such as a computer 3D model. It is often helpful to have detailed documentation of existing conditions or products readily accessible, so RE is performed in order to provide that documentation.</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In order to create a device or system that will work together with another device or system (</a:t>
            </a:r>
            <a:r>
              <a:rPr lang="en-US" b="1" baseline="0" dirty="0" smtClean="0"/>
              <a:t>interoperability)</a:t>
            </a:r>
            <a:r>
              <a:rPr lang="en-US" baseline="0" dirty="0" smtClean="0"/>
              <a:t>, it is essential to understand the components, function, and operation of the existing device or system. For example, integrated circuits are often designed on obsolete, proprietary systems.  Therefore, if they are to be used in a new device, the IC must be analyzed.</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Detailed documentation of the components and operation of existing equipment, software, or systems is often necessary in order to perform routine maintenance and repair.</a:t>
            </a:r>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	Discovery. Sometimes, learning or simple curiosity is a motivation for RE.</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The National Academy of Engineering lists </a:t>
            </a:r>
            <a:r>
              <a:rPr lang="en-US" i="1" baseline="0" dirty="0" smtClean="0"/>
              <a:t>Reverse-engineer the brain </a:t>
            </a:r>
            <a:r>
              <a:rPr lang="en-US" baseline="0" dirty="0" smtClean="0"/>
              <a:t>as one of the Grand Challenges for engineering which can have huge implications in the design of artificial intelligence. The key to reverse-engineering the brain is decoding and simulating the cerebral cortex. The human cortex has about 22 billion neurons and 220 trillion synapses.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The Human Genome Project was complete in 2003. It was a 13 year project that was coordinated by the U.S. Department of Energy and the National Institutes of Health. The project identified the genes and sequenced the 3 billion chemical base pairs in human DNA. In addition, the project involved storing this data and improving tools for the analysis of the data. </a:t>
            </a:r>
          </a:p>
          <a:p>
            <a:pPr marL="628650" lvl="1" indent="-171450">
              <a:buFont typeface="Arial" pitchFamily="34" charset="0"/>
              <a:buChar char="•"/>
            </a:pPr>
            <a:endParaRPr lang="en-US" baseline="0" dirty="0" smtClean="0"/>
          </a:p>
          <a:p>
            <a:pPr marL="0" lvl="0" indent="0">
              <a:buFont typeface="Arial" pitchFamily="34" charset="0"/>
              <a:buNone/>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Taking possession of enemy equipment or weapons or a competitor’s product and identifying the components, function, and operation of new technology can provide a military or commercial advantage. </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In 1944 during World War II, three American B-29s made emergency landings in the Soviet Union after bombing raids over Japan. The Soviets were neutral in the Pacific War. In accordance with the Soviet-Japanese Neutrality Pact, the Soviets took possession of the bombers despite U.S. demands for the return of the aircraft. One of the B-29s was used for flight tests and training. One of the B-29s was left intact for reference. The third was reverse engineered. As a result, the Soviets built the Tu-4 as a nearly identical copy of the B-29. The Soviet engineers were under pressure to recreate an exact replica of the B-29. In fact, a small hole that was mistakenly drilled by a Boeing engineer was reproduced in every Tu-4. But some changes to the design were approved. The Tu-4 used a different engine. Because the Soviets used the metric system, the 1/16 inch aluminum sheet metal was not available. It was replaced with a thicker corresponding metric gauge metal. Therefore, the Tu-4 was more than 3000 pounds heavier than the B-29.  </a:t>
            </a:r>
          </a:p>
          <a:p>
            <a:pPr marL="0" lvl="0" indent="0">
              <a:buFont typeface="Arial" pitchFamily="34" charset="0"/>
              <a:buNone/>
            </a:pPr>
            <a:endParaRPr lang="en-US" baseline="0" dirty="0" smtClean="0"/>
          </a:p>
          <a:p>
            <a:pPr marL="171450" lvl="0" indent="-171450">
              <a:buFont typeface="Arial" pitchFamily="34" charset="0"/>
              <a:buChar char="•"/>
            </a:pPr>
            <a:r>
              <a:rPr lang="en-US" baseline="0" dirty="0" smtClean="0"/>
              <a:t>The RQ-170 Sentinel is an unmanned drone developed by Lockheed Martin and used by the US Air Force. The RQ-170 uses a flying wing design and is powered by a single engine that is classified. The U.S. military has released little information on the drone. They were unofficially reported to have been used to collect intelligence on enemies in </a:t>
            </a:r>
            <a:r>
              <a:rPr lang="en-US" baseline="0" dirty="0" err="1" smtClean="0"/>
              <a:t>Afganistan</a:t>
            </a:r>
            <a:r>
              <a:rPr lang="en-US" baseline="0" dirty="0" smtClean="0"/>
              <a:t>, Pakistan, and Iran, and may have provided intelligence before and during the operation which led to the death of Osama bin Laden in May 2011. In December 2011, an RQ-170 was captured by Iranian forces.</a:t>
            </a:r>
          </a:p>
          <a:p>
            <a:pPr marL="0" lvl="0" indent="0">
              <a:buFont typeface="Arial" pitchFamily="34" charset="0"/>
              <a:buNone/>
            </a:pPr>
            <a:endParaRPr lang="en-US" baseline="0" dirty="0" smtClean="0"/>
          </a:p>
          <a:p>
            <a:pPr marL="0" indent="0">
              <a:buFont typeface="Arial" pitchFamily="34" charset="0"/>
              <a:buNone/>
            </a:pPr>
            <a:r>
              <a:rPr lang="en-US" baseline="0" dirty="0" smtClean="0"/>
              <a:t>The same process is used by commercial entities to discover the components, function, and operation of a competitor’s product.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Investigation. </a:t>
            </a:r>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A product can be reverse engineered with the intent of modeling it for analysis and testing.  </a:t>
            </a:r>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If a competitor releases a product that appears to included patented work, reverse engineering can be used to verify patent infringement.</a:t>
            </a:r>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If a design fails, reverse engineering is often performed to investigate the as-built conditions and to identify the mode of failure. Reverse engineering the product allows a comparison between the product design and the manufactured product. In some cases, it is discovered that the final product was improperly designed or not built to the design specifications. In other cases the cause of failure is found to be sub-standard material, fatigue, or improper use of the product. </a:t>
            </a:r>
          </a:p>
          <a:p>
            <a:pPr marL="0" marR="0" lvl="0" indent="-54864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a:p>
            <a:pPr marL="0" marR="0" lvl="0" indent="-54864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The images show the aftermath of the Hyatt Regency walkway collapse which occurred in a Hyatt hotel in Kansas City in 1981. The disaster killed 114 people and injured more than 200. The disaster site was investigated and the structure was reverse engineered. Upon investigation it was discovered that the contractor had installed the walkway using a hanger design other than the original engineered design. Further investigation uncovered that the contractor had proposed the alternate design, which was approved by the original designer, because the original design was impractical. The alternate design did not meet building codes and was shown to be structurally inadequate.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Reverse engineering is often used to assess a product in an effort to improve the product in some way or to avoid mistakes made by previous designers – increase efficiency, improve reliability, increase product life, eliminate a failure mode, reduce cost, increase ease of use, etc.</a:t>
            </a:r>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 high degree of precision is not necessary, precision instruments such as micrometers and calipers can be used by individuals.</a:t>
            </a:r>
          </a:p>
          <a:p>
            <a:endParaRPr lang="en-US" dirty="0" smtClean="0"/>
          </a:p>
          <a:p>
            <a:r>
              <a:rPr lang="en-US" dirty="0" smtClean="0"/>
              <a:t>A coordinate measurement</a:t>
            </a:r>
            <a:r>
              <a:rPr lang="en-US" baseline="0" dirty="0" smtClean="0"/>
              <a:t> machine (CMM) is a device used to make 3D measurements of the geometrical coordinates of an object. Often the machine can be manually controlled or computer controlled. The probes that measure the geometry can be mechanical (touch), optical, laser, or use another mode. The measurements are used to determine the position of multiple points on the object and are recorded in X, Y, and Z coordinates.</a:t>
            </a:r>
          </a:p>
          <a:p>
            <a:endParaRPr lang="en-US" baseline="0" dirty="0" smtClean="0"/>
          </a:p>
          <a:p>
            <a:r>
              <a:rPr lang="en-US" baseline="0" dirty="0" smtClean="0"/>
              <a:t>3D laser scanners are used to generate virtual model files of physical items or parts.</a:t>
            </a:r>
          </a:p>
          <a:p>
            <a:endParaRPr lang="en-US" baseline="0" dirty="0" smtClean="0"/>
          </a:p>
          <a:p>
            <a:r>
              <a:rPr lang="en-US" baseline="0" dirty="0" smtClean="0"/>
              <a:t>Many types of medical imaging devices are in use, including CT, MRI, and X-ray.</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2358340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Reverse Engineering and </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Functional Analysis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800" i="0" dirty="0" smtClean="0">
                <a:solidFill>
                  <a:schemeClr val="bg1">
                    <a:lumMod val="50000"/>
                  </a:schemeClr>
                </a:solidFill>
                <a:latin typeface="Arial" panose="020B0604020202020204" pitchFamily="34" charset="0"/>
              </a:rPr>
              <a:t>© 2012 Project Lead The Way, Inc.</a:t>
            </a:r>
            <a:endParaRPr lang="en-US" sz="800" i="0" dirty="0">
              <a:solidFill>
                <a:schemeClr val="bg1">
                  <a:lumMod val="50000"/>
                </a:schemeClr>
              </a:solidFill>
              <a:latin typeface="Arial" panose="020B0604020202020204" pitchFamily="34" charset="0"/>
            </a:endParaRPr>
          </a:p>
        </p:txBody>
      </p:sp>
      <p:sp>
        <p:nvSpPr>
          <p:cNvPr id="8" name="Footer Placeholder 3"/>
          <p:cNvSpPr txBox="1">
            <a:spLocks/>
          </p:cNvSpPr>
          <p:nvPr/>
        </p:nvSpPr>
        <p:spPr bwMode="auto">
          <a:xfrm>
            <a:off x="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indent="-285750">
              <a:spcBef>
                <a:spcPct val="20000"/>
              </a:spcBef>
              <a:buChar char="–"/>
              <a:defRPr sz="2800">
                <a:solidFill>
                  <a:schemeClr val="tx1"/>
                </a:solidFill>
                <a:latin typeface="Arial" charset="0"/>
                <a:cs typeface="Arial" charset="0"/>
              </a:defRPr>
            </a:lvl2pPr>
            <a:lvl3pPr indent="-228600">
              <a:spcBef>
                <a:spcPct val="20000"/>
              </a:spcBef>
              <a:buChar char="•"/>
              <a:defRPr sz="2400">
                <a:solidFill>
                  <a:schemeClr val="tx1"/>
                </a:solidFill>
                <a:latin typeface="Arial" charset="0"/>
                <a:cs typeface="Arial" charset="0"/>
              </a:defRPr>
            </a:lvl3pPr>
            <a:lvl4pPr indent="-228600">
              <a:spcBef>
                <a:spcPct val="20000"/>
              </a:spcBef>
              <a:buChar char="–"/>
              <a:defRPr sz="2000">
                <a:solidFill>
                  <a:schemeClr val="tx1"/>
                </a:solidFill>
                <a:latin typeface="Arial" charset="0"/>
                <a:cs typeface="Arial" charset="0"/>
              </a:defRPr>
            </a:lvl4pPr>
            <a:lvl5pPr indent="-228600">
              <a:spcBef>
                <a:spcPct val="20000"/>
              </a:spcBef>
              <a:buChar char="»"/>
              <a:defRPr sz="2000">
                <a:solidFill>
                  <a:schemeClr val="tx1"/>
                </a:solidFill>
                <a:latin typeface="Arial" charset="0"/>
                <a:cs typeface="Arial" charset="0"/>
              </a:defRPr>
            </a:lvl5pPr>
            <a:lvl6pPr indent="-228600" eaLnBrk="0" fontAlgn="base" hangingPunct="0">
              <a:spcBef>
                <a:spcPct val="20000"/>
              </a:spcBef>
              <a:spcAft>
                <a:spcPct val="0"/>
              </a:spcAft>
              <a:buChar char="»"/>
              <a:defRPr sz="2000">
                <a:solidFill>
                  <a:schemeClr val="tx1"/>
                </a:solidFill>
                <a:latin typeface="Arial" charset="0"/>
                <a:cs typeface="Arial" charset="0"/>
              </a:defRPr>
            </a:lvl6pPr>
            <a:lvl7pPr indent="-228600" eaLnBrk="0" fontAlgn="base" hangingPunct="0">
              <a:spcBef>
                <a:spcPct val="20000"/>
              </a:spcBef>
              <a:spcAft>
                <a:spcPct val="0"/>
              </a:spcAft>
              <a:buChar char="»"/>
              <a:defRPr sz="2000">
                <a:solidFill>
                  <a:schemeClr val="tx1"/>
                </a:solidFill>
                <a:latin typeface="Arial" charset="0"/>
                <a:cs typeface="Arial" charset="0"/>
              </a:defRPr>
            </a:lvl7pPr>
            <a:lvl8pPr indent="-228600" eaLnBrk="0" fontAlgn="base" hangingPunct="0">
              <a:spcBef>
                <a:spcPct val="20000"/>
              </a:spcBef>
              <a:spcAft>
                <a:spcPct val="0"/>
              </a:spcAft>
              <a:buChar char="»"/>
              <a:defRPr sz="2000">
                <a:solidFill>
                  <a:schemeClr val="tx1"/>
                </a:solidFill>
                <a:latin typeface="Arial" charset="0"/>
                <a:cs typeface="Arial" charset="0"/>
              </a:defRPr>
            </a:lvl8pPr>
            <a:lvl9pPr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i="0">
                <a:solidFill>
                  <a:srgbClr val="7F7F7F"/>
                </a:solidFill>
              </a:rPr>
              <a:t>Introduction to Engineering Design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Reverse Engineering</a:t>
            </a:r>
            <a:endParaRPr lang="en-US" dirty="0"/>
          </a:p>
        </p:txBody>
      </p:sp>
      <p:sp>
        <p:nvSpPr>
          <p:cNvPr id="15" name="Content Placeholder 14"/>
          <p:cNvSpPr>
            <a:spLocks noGrp="1"/>
          </p:cNvSpPr>
          <p:nvPr>
            <p:ph idx="1"/>
          </p:nvPr>
        </p:nvSpPr>
        <p:spPr/>
        <p:txBody>
          <a:bodyPr/>
          <a:lstStyle/>
          <a:p>
            <a:r>
              <a:rPr lang="en-US" dirty="0" smtClean="0"/>
              <a:t>Visual Analysis</a:t>
            </a:r>
          </a:p>
          <a:p>
            <a:r>
              <a:rPr lang="en-US" dirty="0" smtClean="0"/>
              <a:t>Functional Analysis</a:t>
            </a:r>
          </a:p>
          <a:p>
            <a:r>
              <a:rPr lang="en-US" dirty="0" smtClean="0"/>
              <a:t>Structural Analysis</a:t>
            </a:r>
            <a:endParaRPr lang="en-US" dirty="0"/>
          </a:p>
        </p:txBody>
      </p:sp>
    </p:spTree>
    <p:extLst>
      <p:ext uri="{BB962C8B-B14F-4D97-AF65-F5344CB8AC3E}">
        <p14:creationId xmlns:p14="http://schemas.microsoft.com/office/powerpoint/2010/main" val="3715065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Analysis</a:t>
            </a:r>
            <a:endParaRPr lang="en-US" dirty="0"/>
          </a:p>
        </p:txBody>
      </p:sp>
      <p:sp>
        <p:nvSpPr>
          <p:cNvPr id="3" name="Content Placeholder 2"/>
          <p:cNvSpPr>
            <a:spLocks noGrp="1"/>
          </p:cNvSpPr>
          <p:nvPr>
            <p:ph idx="1"/>
          </p:nvPr>
        </p:nvSpPr>
        <p:spPr>
          <a:xfrm>
            <a:off x="457200" y="1295400"/>
            <a:ext cx="8229600" cy="5181600"/>
          </a:xfrm>
        </p:spPr>
        <p:txBody>
          <a:bodyPr/>
          <a:lstStyle/>
          <a:p>
            <a:pPr marL="0" indent="0">
              <a:spcBef>
                <a:spcPct val="50000"/>
              </a:spcBef>
              <a:buNone/>
            </a:pPr>
            <a:r>
              <a:rPr lang="en-US" dirty="0">
                <a:latin typeface="Arial" charset="0"/>
              </a:rPr>
              <a:t>After a product has been selected, a non-destructive </a:t>
            </a:r>
            <a:r>
              <a:rPr lang="en-US" b="1" i="1" dirty="0">
                <a:solidFill>
                  <a:srgbClr val="A50021"/>
                </a:solidFill>
                <a:latin typeface="Arial" charset="0"/>
              </a:rPr>
              <a:t>f</a:t>
            </a:r>
            <a:r>
              <a:rPr lang="en-US" b="1" i="1" dirty="0" smtClean="0">
                <a:solidFill>
                  <a:srgbClr val="A50021"/>
                </a:solidFill>
                <a:latin typeface="Arial" charset="0"/>
              </a:rPr>
              <a:t>unctional analysis</a:t>
            </a:r>
            <a:r>
              <a:rPr lang="en-US" dirty="0" smtClean="0">
                <a:latin typeface="Arial" charset="0"/>
              </a:rPr>
              <a:t> </a:t>
            </a:r>
            <a:r>
              <a:rPr lang="en-US" dirty="0">
                <a:latin typeface="Arial" charset="0"/>
              </a:rPr>
              <a:t>is performed.</a:t>
            </a:r>
          </a:p>
          <a:p>
            <a:pPr>
              <a:spcBef>
                <a:spcPct val="50000"/>
              </a:spcBef>
            </a:pPr>
            <a:r>
              <a:rPr lang="en-US" dirty="0">
                <a:latin typeface="Arial" charset="0"/>
                <a:cs typeface="Times New Roman" pitchFamily="18" charset="0"/>
              </a:rPr>
              <a:t>First, the product’s </a:t>
            </a:r>
            <a:r>
              <a:rPr lang="en-US" b="1" i="1" dirty="0">
                <a:solidFill>
                  <a:srgbClr val="A50021"/>
                </a:solidFill>
                <a:latin typeface="Arial" charset="0"/>
                <a:cs typeface="Times New Roman" pitchFamily="18" charset="0"/>
              </a:rPr>
              <a:t>purpose</a:t>
            </a:r>
            <a:r>
              <a:rPr lang="en-US" dirty="0">
                <a:latin typeface="Arial" charset="0"/>
                <a:cs typeface="Times New Roman" pitchFamily="18" charset="0"/>
              </a:rPr>
              <a:t> is </a:t>
            </a:r>
            <a:r>
              <a:rPr lang="en-US" dirty="0" smtClean="0">
                <a:latin typeface="Arial" charset="0"/>
                <a:cs typeface="Times New Roman" pitchFamily="18" charset="0"/>
              </a:rPr>
              <a:t>identified.</a:t>
            </a:r>
          </a:p>
          <a:p>
            <a:pPr>
              <a:spcBef>
                <a:spcPct val="50000"/>
              </a:spcBef>
            </a:pPr>
            <a:r>
              <a:rPr lang="en-US" dirty="0" smtClean="0">
                <a:latin typeface="Arial" charset="0"/>
                <a:cs typeface="Times New Roman" pitchFamily="18" charset="0"/>
              </a:rPr>
              <a:t>Next</a:t>
            </a:r>
            <a:r>
              <a:rPr lang="en-US" dirty="0">
                <a:latin typeface="Arial" charset="0"/>
                <a:cs typeface="Times New Roman" pitchFamily="18" charset="0"/>
              </a:rPr>
              <a:t>, observations are made to determine how the product </a:t>
            </a:r>
            <a:r>
              <a:rPr lang="en-US" b="1" i="1" dirty="0">
                <a:solidFill>
                  <a:srgbClr val="A50021"/>
                </a:solidFill>
                <a:latin typeface="Arial" charset="0"/>
                <a:cs typeface="Times New Roman" pitchFamily="18" charset="0"/>
              </a:rPr>
              <a:t>functions</a:t>
            </a:r>
            <a:r>
              <a:rPr lang="en-US" dirty="0">
                <a:latin typeface="Arial" charset="0"/>
                <a:cs typeface="Times New Roman" pitchFamily="18" charset="0"/>
              </a:rPr>
              <a:t>. These observations are recorded in detail. </a:t>
            </a:r>
            <a:endParaRPr lang="en-US" dirty="0" smtClean="0">
              <a:latin typeface="Arial" charset="0"/>
              <a:cs typeface="Times New Roman" pitchFamily="18" charset="0"/>
            </a:endParaRPr>
          </a:p>
          <a:p>
            <a:pPr>
              <a:spcBef>
                <a:spcPct val="50000"/>
              </a:spcBef>
            </a:pPr>
            <a:r>
              <a:rPr lang="en-US" dirty="0" smtClean="0">
                <a:latin typeface="Arial" charset="0"/>
                <a:cs typeface="Times New Roman" pitchFamily="18" charset="0"/>
              </a:rPr>
              <a:t>Lastly</a:t>
            </a:r>
            <a:r>
              <a:rPr lang="en-US" dirty="0">
                <a:latin typeface="Arial" charset="0"/>
                <a:cs typeface="Times New Roman" pitchFamily="18" charset="0"/>
              </a:rPr>
              <a:t>, the system’s </a:t>
            </a:r>
            <a:r>
              <a:rPr lang="en-US" b="1" i="1" dirty="0">
                <a:solidFill>
                  <a:srgbClr val="A50021"/>
                </a:solidFill>
                <a:latin typeface="Arial" charset="0"/>
                <a:cs typeface="Times New Roman" pitchFamily="18" charset="0"/>
              </a:rPr>
              <a:t>inputs</a:t>
            </a:r>
            <a:r>
              <a:rPr lang="en-US" dirty="0">
                <a:latin typeface="Arial" charset="0"/>
                <a:cs typeface="Times New Roman" pitchFamily="18" charset="0"/>
              </a:rPr>
              <a:t> and </a:t>
            </a:r>
            <a:r>
              <a:rPr lang="en-US" b="1" i="1" dirty="0">
                <a:solidFill>
                  <a:srgbClr val="A50021"/>
                </a:solidFill>
                <a:latin typeface="Arial" charset="0"/>
                <a:cs typeface="Times New Roman" pitchFamily="18" charset="0"/>
              </a:rPr>
              <a:t>outputs</a:t>
            </a:r>
            <a:r>
              <a:rPr lang="en-US" dirty="0">
                <a:latin typeface="Arial" charset="0"/>
                <a:cs typeface="Times New Roman" pitchFamily="18" charset="0"/>
              </a:rPr>
              <a:t> are listed.</a:t>
            </a:r>
          </a:p>
          <a:p>
            <a:endParaRPr lang="en-US" dirty="0"/>
          </a:p>
        </p:txBody>
      </p:sp>
    </p:spTree>
    <p:extLst>
      <p:ext uri="{BB962C8B-B14F-4D97-AF65-F5344CB8AC3E}">
        <p14:creationId xmlns:p14="http://schemas.microsoft.com/office/powerpoint/2010/main" val="3508817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Analysis Example</a:t>
            </a:r>
            <a:endParaRPr lang="en-US" dirty="0"/>
          </a:p>
        </p:txBody>
      </p:sp>
      <p:sp>
        <p:nvSpPr>
          <p:cNvPr id="3" name="Content Placeholder 2"/>
          <p:cNvSpPr>
            <a:spLocks noGrp="1"/>
          </p:cNvSpPr>
          <p:nvPr>
            <p:ph idx="1"/>
          </p:nvPr>
        </p:nvSpPr>
        <p:spPr>
          <a:xfrm>
            <a:off x="457200" y="1295400"/>
            <a:ext cx="4876800" cy="4830763"/>
          </a:xfrm>
        </p:spPr>
        <p:txBody>
          <a:bodyPr/>
          <a:lstStyle/>
          <a:p>
            <a:pPr marL="0" indent="0">
              <a:buNone/>
            </a:pPr>
            <a:r>
              <a:rPr lang="en-US" b="1" dirty="0" smtClean="0">
                <a:solidFill>
                  <a:srgbClr val="C00000"/>
                </a:solidFill>
              </a:rPr>
              <a:t>Purpose</a:t>
            </a:r>
          </a:p>
          <a:p>
            <a:pPr marL="0" indent="0">
              <a:buNone/>
            </a:pPr>
            <a:r>
              <a:rPr lang="en-US" dirty="0" smtClean="0">
                <a:latin typeface="Arial" charset="0"/>
              </a:rPr>
              <a:t>The </a:t>
            </a:r>
            <a:r>
              <a:rPr lang="en-US" b="1" i="1" dirty="0">
                <a:solidFill>
                  <a:srgbClr val="A50021"/>
                </a:solidFill>
                <a:latin typeface="Arial" charset="0"/>
              </a:rPr>
              <a:t>purpose</a:t>
            </a:r>
            <a:r>
              <a:rPr lang="en-US" dirty="0">
                <a:latin typeface="Arial" charset="0"/>
              </a:rPr>
              <a:t> of a toothbrush is to clean teeth and gums to prevent tooth and gum decay. Water and a cleansing paste are </a:t>
            </a:r>
            <a:r>
              <a:rPr lang="en-US" dirty="0" smtClean="0">
                <a:latin typeface="Arial" charset="0"/>
              </a:rPr>
              <a:t>used </a:t>
            </a:r>
            <a:r>
              <a:rPr lang="en-US" dirty="0">
                <a:latin typeface="Arial" charset="0"/>
              </a:rPr>
              <a:t>in conjunction with the brush.</a:t>
            </a:r>
          </a:p>
          <a:p>
            <a:endParaRPr lang="en-US" dirty="0">
              <a:solidFill>
                <a:srgbClr val="C00000"/>
              </a:solidFill>
            </a:endParaRPr>
          </a:p>
        </p:txBody>
      </p:sp>
      <p:pic>
        <p:nvPicPr>
          <p:cNvPr id="4" name="Picture 3" descr="toothbrus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8800" y="1676400"/>
            <a:ext cx="31178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384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Analysis Example</a:t>
            </a:r>
            <a:endParaRPr lang="en-US" dirty="0"/>
          </a:p>
        </p:txBody>
      </p:sp>
      <p:sp>
        <p:nvSpPr>
          <p:cNvPr id="3" name="Content Placeholder 2"/>
          <p:cNvSpPr>
            <a:spLocks noGrp="1"/>
          </p:cNvSpPr>
          <p:nvPr>
            <p:ph idx="1"/>
          </p:nvPr>
        </p:nvSpPr>
        <p:spPr>
          <a:xfrm>
            <a:off x="457200" y="1295400"/>
            <a:ext cx="4876800" cy="4830763"/>
          </a:xfrm>
        </p:spPr>
        <p:txBody>
          <a:bodyPr/>
          <a:lstStyle/>
          <a:p>
            <a:pPr marL="0" indent="0">
              <a:buNone/>
            </a:pPr>
            <a:r>
              <a:rPr lang="en-US" b="1" dirty="0" smtClean="0">
                <a:solidFill>
                  <a:srgbClr val="C00000"/>
                </a:solidFill>
              </a:rPr>
              <a:t>Function</a:t>
            </a:r>
            <a:endParaRPr lang="en-US" dirty="0"/>
          </a:p>
          <a:p>
            <a:pPr marL="0" indent="0">
              <a:buNone/>
            </a:pPr>
            <a:r>
              <a:rPr lang="en-US" dirty="0" smtClean="0"/>
              <a:t>An annotated sketch, with all visible components labeled, is created.</a:t>
            </a:r>
          </a:p>
          <a:p>
            <a:pPr marL="0" indent="0">
              <a:buNone/>
            </a:pPr>
            <a:r>
              <a:rPr lang="en-US" dirty="0" smtClean="0"/>
              <a:t>A hypothesis is devised to describe (in detail)  the sequential operation or </a:t>
            </a:r>
            <a:r>
              <a:rPr lang="en-US" b="1" dirty="0" smtClean="0">
                <a:solidFill>
                  <a:srgbClr val="C00000"/>
                </a:solidFill>
              </a:rPr>
              <a:t>function</a:t>
            </a:r>
            <a:r>
              <a:rPr lang="en-US" dirty="0" smtClean="0"/>
              <a:t> of the device using the sketch as a reference.</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0" y="1219200"/>
            <a:ext cx="22336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10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Box Systems Model</a:t>
            </a:r>
            <a:endParaRPr lang="en-US" dirty="0"/>
          </a:p>
        </p:txBody>
      </p:sp>
      <p:sp>
        <p:nvSpPr>
          <p:cNvPr id="3" name="Content Placeholder 2"/>
          <p:cNvSpPr>
            <a:spLocks noGrp="1"/>
          </p:cNvSpPr>
          <p:nvPr>
            <p:ph idx="1"/>
          </p:nvPr>
        </p:nvSpPr>
        <p:spPr>
          <a:xfrm>
            <a:off x="457200" y="1295401"/>
            <a:ext cx="8229600" cy="2209800"/>
          </a:xfrm>
        </p:spPr>
        <p:txBody>
          <a:bodyPr/>
          <a:lstStyle/>
          <a:p>
            <a:pPr marL="0" indent="0">
              <a:buNone/>
            </a:pPr>
            <a:r>
              <a:rPr lang="en-US" dirty="0">
                <a:latin typeface="Arial" charset="0"/>
              </a:rPr>
              <a:t>A</a:t>
            </a:r>
            <a:r>
              <a:rPr lang="en-US" i="1" dirty="0">
                <a:solidFill>
                  <a:srgbClr val="003FBE"/>
                </a:solidFill>
                <a:effectLst>
                  <a:outerShdw blurRad="38100" dist="38100" dir="2700000" algn="tl">
                    <a:srgbClr val="C0C0C0"/>
                  </a:outerShdw>
                </a:effectLst>
                <a:latin typeface="Arial" charset="0"/>
              </a:rPr>
              <a:t> </a:t>
            </a:r>
            <a:r>
              <a:rPr lang="en-US" b="1" i="1" dirty="0">
                <a:solidFill>
                  <a:srgbClr val="A50021"/>
                </a:solidFill>
                <a:latin typeface="Arial" charset="0"/>
              </a:rPr>
              <a:t>black box systems model</a:t>
            </a:r>
            <a:r>
              <a:rPr lang="en-US" dirty="0">
                <a:latin typeface="Arial" charset="0"/>
              </a:rPr>
              <a:t> is used to identify what goes into and out of the product in order to make it work as a system.</a:t>
            </a:r>
          </a:p>
          <a:p>
            <a:endParaRPr lang="en-US" dirty="0"/>
          </a:p>
        </p:txBody>
      </p:sp>
      <p:grpSp>
        <p:nvGrpSpPr>
          <p:cNvPr id="11" name="Group 10"/>
          <p:cNvGrpSpPr>
            <a:grpSpLocks/>
          </p:cNvGrpSpPr>
          <p:nvPr/>
        </p:nvGrpSpPr>
        <p:grpSpPr bwMode="auto">
          <a:xfrm>
            <a:off x="1104900" y="4060031"/>
            <a:ext cx="6934200" cy="1557338"/>
            <a:chOff x="696" y="2544"/>
            <a:chExt cx="4368" cy="981"/>
          </a:xfrm>
        </p:grpSpPr>
        <p:sp>
          <p:nvSpPr>
            <p:cNvPr id="12" name="Rectangle 11"/>
            <p:cNvSpPr>
              <a:spLocks noChangeArrowheads="1"/>
            </p:cNvSpPr>
            <p:nvPr/>
          </p:nvSpPr>
          <p:spPr bwMode="auto">
            <a:xfrm>
              <a:off x="1824" y="2651"/>
              <a:ext cx="2112" cy="874"/>
            </a:xfrm>
            <a:prstGeom prst="rect">
              <a:avLst/>
            </a:prstGeom>
            <a:solidFill>
              <a:schemeClr val="tx1"/>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13" name="Rectangle 12"/>
            <p:cNvSpPr>
              <a:spLocks noChangeArrowheads="1"/>
            </p:cNvSpPr>
            <p:nvPr/>
          </p:nvSpPr>
          <p:spPr bwMode="auto">
            <a:xfrm>
              <a:off x="1872" y="2688"/>
              <a:ext cx="1968" cy="826"/>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r>
                <a:rPr lang="en-US" sz="4000" b="1" i="1" dirty="0">
                  <a:solidFill>
                    <a:schemeClr val="bg1"/>
                  </a:solidFill>
                  <a:effectLst>
                    <a:outerShdw blurRad="38100" dist="38100" dir="2700000" algn="tl">
                      <a:srgbClr val="C0C0C0"/>
                    </a:outerShdw>
                  </a:effectLst>
                  <a:latin typeface="Arial" charset="0"/>
                </a:rPr>
                <a:t>Product Function</a:t>
              </a:r>
            </a:p>
          </p:txBody>
        </p:sp>
        <p:sp>
          <p:nvSpPr>
            <p:cNvPr id="14" name="AutoShape 10"/>
            <p:cNvSpPr>
              <a:spLocks noChangeArrowheads="1"/>
            </p:cNvSpPr>
            <p:nvPr/>
          </p:nvSpPr>
          <p:spPr bwMode="auto">
            <a:xfrm>
              <a:off x="696" y="2979"/>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15" name="AutoShape 11"/>
            <p:cNvSpPr>
              <a:spLocks noChangeArrowheads="1"/>
            </p:cNvSpPr>
            <p:nvPr/>
          </p:nvSpPr>
          <p:spPr bwMode="auto">
            <a:xfrm>
              <a:off x="3972" y="2943"/>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16" name="Rectangle 15"/>
            <p:cNvSpPr>
              <a:spLocks noChangeArrowheads="1"/>
            </p:cNvSpPr>
            <p:nvPr/>
          </p:nvSpPr>
          <p:spPr bwMode="auto">
            <a:xfrm>
              <a:off x="4039" y="2544"/>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Output</a:t>
              </a:r>
            </a:p>
          </p:txBody>
        </p:sp>
        <p:sp>
          <p:nvSpPr>
            <p:cNvPr id="17" name="Rectangle 16"/>
            <p:cNvSpPr>
              <a:spLocks noChangeArrowheads="1"/>
            </p:cNvSpPr>
            <p:nvPr/>
          </p:nvSpPr>
          <p:spPr bwMode="auto">
            <a:xfrm>
              <a:off x="739" y="2544"/>
              <a:ext cx="8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Inputs</a:t>
              </a:r>
            </a:p>
          </p:txBody>
        </p:sp>
      </p:grpSp>
    </p:spTree>
    <p:extLst>
      <p:ext uri="{BB962C8B-B14F-4D97-AF65-F5344CB8AC3E}">
        <p14:creationId xmlns:p14="http://schemas.microsoft.com/office/powerpoint/2010/main" val="1262895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Box Systems Model</a:t>
            </a:r>
            <a:endParaRPr lang="en-US" dirty="0"/>
          </a:p>
        </p:txBody>
      </p:sp>
      <p:sp>
        <p:nvSpPr>
          <p:cNvPr id="3" name="Content Placeholder 2"/>
          <p:cNvSpPr>
            <a:spLocks noGrp="1"/>
          </p:cNvSpPr>
          <p:nvPr>
            <p:ph idx="1"/>
          </p:nvPr>
        </p:nvSpPr>
        <p:spPr>
          <a:xfrm>
            <a:off x="76200" y="1295400"/>
            <a:ext cx="8229600" cy="4830763"/>
          </a:xfrm>
        </p:spPr>
        <p:txBody>
          <a:bodyPr/>
          <a:lstStyle/>
          <a:p>
            <a:pPr>
              <a:buNone/>
            </a:pPr>
            <a:r>
              <a:rPr lang="en-US" dirty="0" smtClean="0">
                <a:latin typeface="Arial" charset="0"/>
              </a:rPr>
              <a:t>	The </a:t>
            </a:r>
            <a:r>
              <a:rPr lang="en-US" dirty="0">
                <a:latin typeface="Arial" charset="0"/>
              </a:rPr>
              <a:t>“</a:t>
            </a:r>
            <a:r>
              <a:rPr lang="en-US" i="1" dirty="0">
                <a:latin typeface="Arial" charset="0"/>
              </a:rPr>
              <a:t>black box</a:t>
            </a:r>
            <a:r>
              <a:rPr lang="en-US" dirty="0">
                <a:latin typeface="Arial" charset="0"/>
              </a:rPr>
              <a:t>” is used to represent the product’s internal components or processes, which are deemed unknown at this point.</a:t>
            </a:r>
          </a:p>
          <a:p>
            <a:endParaRPr lang="en-US" dirty="0"/>
          </a:p>
        </p:txBody>
      </p:sp>
      <p:grpSp>
        <p:nvGrpSpPr>
          <p:cNvPr id="19" name="Group 18"/>
          <p:cNvGrpSpPr>
            <a:grpSpLocks/>
          </p:cNvGrpSpPr>
          <p:nvPr/>
        </p:nvGrpSpPr>
        <p:grpSpPr bwMode="auto">
          <a:xfrm>
            <a:off x="1104900" y="4060031"/>
            <a:ext cx="6934200" cy="1557338"/>
            <a:chOff x="696" y="2544"/>
            <a:chExt cx="4368" cy="981"/>
          </a:xfrm>
        </p:grpSpPr>
        <p:sp>
          <p:nvSpPr>
            <p:cNvPr id="20" name="Rectangle 19"/>
            <p:cNvSpPr>
              <a:spLocks noChangeArrowheads="1"/>
            </p:cNvSpPr>
            <p:nvPr/>
          </p:nvSpPr>
          <p:spPr bwMode="auto">
            <a:xfrm>
              <a:off x="1824" y="2651"/>
              <a:ext cx="2112" cy="874"/>
            </a:xfrm>
            <a:prstGeom prst="rect">
              <a:avLst/>
            </a:prstGeom>
            <a:solidFill>
              <a:schemeClr val="tx1"/>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21" name="Rectangle 20"/>
            <p:cNvSpPr>
              <a:spLocks noChangeArrowheads="1"/>
            </p:cNvSpPr>
            <p:nvPr/>
          </p:nvSpPr>
          <p:spPr bwMode="auto">
            <a:xfrm>
              <a:off x="1872" y="2688"/>
              <a:ext cx="1968" cy="826"/>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r>
                <a:rPr lang="en-US" sz="4000" b="1" i="1" dirty="0">
                  <a:solidFill>
                    <a:schemeClr val="bg1"/>
                  </a:solidFill>
                  <a:effectLst>
                    <a:outerShdw blurRad="38100" dist="38100" dir="2700000" algn="tl">
                      <a:srgbClr val="C0C0C0"/>
                    </a:outerShdw>
                  </a:effectLst>
                  <a:latin typeface="Arial" charset="0"/>
                </a:rPr>
                <a:t>Product Function</a:t>
              </a:r>
            </a:p>
          </p:txBody>
        </p:sp>
        <p:sp>
          <p:nvSpPr>
            <p:cNvPr id="22" name="AutoShape 10"/>
            <p:cNvSpPr>
              <a:spLocks noChangeArrowheads="1"/>
            </p:cNvSpPr>
            <p:nvPr/>
          </p:nvSpPr>
          <p:spPr bwMode="auto">
            <a:xfrm>
              <a:off x="696" y="2979"/>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23" name="AutoShape 11"/>
            <p:cNvSpPr>
              <a:spLocks noChangeArrowheads="1"/>
            </p:cNvSpPr>
            <p:nvPr/>
          </p:nvSpPr>
          <p:spPr bwMode="auto">
            <a:xfrm>
              <a:off x="3972" y="2943"/>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24" name="Rectangle 23"/>
            <p:cNvSpPr>
              <a:spLocks noChangeArrowheads="1"/>
            </p:cNvSpPr>
            <p:nvPr/>
          </p:nvSpPr>
          <p:spPr bwMode="auto">
            <a:xfrm>
              <a:off x="4039" y="2544"/>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Output</a:t>
              </a:r>
            </a:p>
          </p:txBody>
        </p:sp>
        <p:sp>
          <p:nvSpPr>
            <p:cNvPr id="25" name="Rectangle 24"/>
            <p:cNvSpPr>
              <a:spLocks noChangeArrowheads="1"/>
            </p:cNvSpPr>
            <p:nvPr/>
          </p:nvSpPr>
          <p:spPr bwMode="auto">
            <a:xfrm>
              <a:off x="739" y="2544"/>
              <a:ext cx="8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Inputs</a:t>
              </a:r>
            </a:p>
          </p:txBody>
        </p:sp>
      </p:grpSp>
    </p:spTree>
    <p:extLst>
      <p:ext uri="{BB962C8B-B14F-4D97-AF65-F5344CB8AC3E}">
        <p14:creationId xmlns:p14="http://schemas.microsoft.com/office/powerpoint/2010/main" val="3469660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Analysis Example</a:t>
            </a:r>
            <a:endParaRPr lang="en-US" dirty="0"/>
          </a:p>
        </p:txBody>
      </p:sp>
      <p:grpSp>
        <p:nvGrpSpPr>
          <p:cNvPr id="3" name="Group 2"/>
          <p:cNvGrpSpPr/>
          <p:nvPr/>
        </p:nvGrpSpPr>
        <p:grpSpPr>
          <a:xfrm>
            <a:off x="647700" y="1240631"/>
            <a:ext cx="7848600" cy="1938992"/>
            <a:chOff x="779585" y="1066800"/>
            <a:chExt cx="7848600" cy="1938992"/>
          </a:xfrm>
        </p:grpSpPr>
        <p:sp>
          <p:nvSpPr>
            <p:cNvPr id="11" name="TextBox 10"/>
            <p:cNvSpPr txBox="1"/>
            <p:nvPr/>
          </p:nvSpPr>
          <p:spPr>
            <a:xfrm>
              <a:off x="779585" y="1219200"/>
              <a:ext cx="2286000"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00386B"/>
                  </a:solidFill>
                </a:rPr>
                <a:t>Hand Motion</a:t>
              </a:r>
            </a:p>
            <a:p>
              <a:pPr marL="342900" indent="-342900">
                <a:buFont typeface="Arial" pitchFamily="34" charset="0"/>
                <a:buChar char="•"/>
              </a:pPr>
              <a:r>
                <a:rPr lang="en-US" sz="2400" dirty="0" smtClean="0">
                  <a:solidFill>
                    <a:srgbClr val="00386B"/>
                  </a:solidFill>
                </a:rPr>
                <a:t>Toothpaste</a:t>
              </a:r>
            </a:p>
            <a:p>
              <a:pPr marL="342900" indent="-342900">
                <a:buFont typeface="Arial" pitchFamily="34" charset="0"/>
                <a:buChar char="•"/>
              </a:pPr>
              <a:r>
                <a:rPr lang="en-US" sz="2400" dirty="0" smtClean="0">
                  <a:solidFill>
                    <a:srgbClr val="00386B"/>
                  </a:solidFill>
                </a:rPr>
                <a:t>Water</a:t>
              </a:r>
            </a:p>
            <a:p>
              <a:pPr marL="342900" indent="-342900">
                <a:buFont typeface="Arial" pitchFamily="34" charset="0"/>
                <a:buChar char="•"/>
              </a:pPr>
              <a:r>
                <a:rPr lang="en-US" sz="2400" dirty="0" smtClean="0">
                  <a:solidFill>
                    <a:srgbClr val="00386B"/>
                  </a:solidFill>
                </a:rPr>
                <a:t>Energy</a:t>
              </a:r>
              <a:endParaRPr lang="en-US" sz="2400" dirty="0">
                <a:solidFill>
                  <a:srgbClr val="00386B"/>
                </a:solidFill>
              </a:endParaRPr>
            </a:p>
          </p:txBody>
        </p:sp>
        <p:sp>
          <p:nvSpPr>
            <p:cNvPr id="12" name="TextBox 11"/>
            <p:cNvSpPr txBox="1"/>
            <p:nvPr/>
          </p:nvSpPr>
          <p:spPr>
            <a:xfrm>
              <a:off x="6113585" y="1066800"/>
              <a:ext cx="2514600" cy="1938992"/>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00386B"/>
                  </a:solidFill>
                </a:rPr>
                <a:t>Sound</a:t>
              </a:r>
            </a:p>
            <a:p>
              <a:pPr marL="342900" indent="-342900">
                <a:buFont typeface="Arial" pitchFamily="34" charset="0"/>
                <a:buChar char="•"/>
              </a:pPr>
              <a:r>
                <a:rPr lang="en-US" sz="2400" dirty="0" smtClean="0">
                  <a:solidFill>
                    <a:srgbClr val="00386B"/>
                  </a:solidFill>
                </a:rPr>
                <a:t>Heat</a:t>
              </a:r>
            </a:p>
            <a:p>
              <a:pPr marL="342900" indent="-342900">
                <a:buFont typeface="Arial" pitchFamily="34" charset="0"/>
                <a:buChar char="•"/>
              </a:pPr>
              <a:r>
                <a:rPr lang="en-US" sz="2400" dirty="0" smtClean="0">
                  <a:solidFill>
                    <a:srgbClr val="00386B"/>
                  </a:solidFill>
                </a:rPr>
                <a:t>Waste</a:t>
              </a:r>
            </a:p>
            <a:p>
              <a:pPr marL="342900" indent="-342900">
                <a:buFont typeface="Arial" pitchFamily="34" charset="0"/>
                <a:buChar char="•"/>
              </a:pPr>
              <a:r>
                <a:rPr lang="en-US" sz="2400" dirty="0" smtClean="0">
                  <a:solidFill>
                    <a:srgbClr val="00386B"/>
                  </a:solidFill>
                </a:rPr>
                <a:t>Clean teeth and gums</a:t>
              </a:r>
            </a:p>
          </p:txBody>
        </p:sp>
        <p:pic>
          <p:nvPicPr>
            <p:cNvPr id="13" name="Picture 12" descr="toothbrus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9704" y="1066800"/>
              <a:ext cx="1368036"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23"/>
            <p:cNvSpPr>
              <a:spLocks noChangeArrowheads="1"/>
            </p:cNvSpPr>
            <p:nvPr/>
          </p:nvSpPr>
          <p:spPr bwMode="auto">
            <a:xfrm>
              <a:off x="3065585" y="1859567"/>
              <a:ext cx="866775" cy="288925"/>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15" name="AutoShape 23"/>
            <p:cNvSpPr>
              <a:spLocks noChangeArrowheads="1"/>
            </p:cNvSpPr>
            <p:nvPr/>
          </p:nvSpPr>
          <p:spPr bwMode="auto">
            <a:xfrm>
              <a:off x="4970585" y="1891833"/>
              <a:ext cx="838200" cy="288925"/>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grpSp>
      <p:grpSp>
        <p:nvGrpSpPr>
          <p:cNvPr id="23" name="Group 22"/>
          <p:cNvGrpSpPr>
            <a:grpSpLocks/>
          </p:cNvGrpSpPr>
          <p:nvPr/>
        </p:nvGrpSpPr>
        <p:grpSpPr bwMode="auto">
          <a:xfrm>
            <a:off x="1104900" y="4060031"/>
            <a:ext cx="6934200" cy="1557338"/>
            <a:chOff x="696" y="2544"/>
            <a:chExt cx="4368" cy="981"/>
          </a:xfrm>
        </p:grpSpPr>
        <p:sp>
          <p:nvSpPr>
            <p:cNvPr id="24" name="Rectangle 23"/>
            <p:cNvSpPr>
              <a:spLocks noChangeArrowheads="1"/>
            </p:cNvSpPr>
            <p:nvPr/>
          </p:nvSpPr>
          <p:spPr bwMode="auto">
            <a:xfrm>
              <a:off x="1824" y="2651"/>
              <a:ext cx="2112" cy="874"/>
            </a:xfrm>
            <a:prstGeom prst="rect">
              <a:avLst/>
            </a:prstGeom>
            <a:solidFill>
              <a:schemeClr val="tx1"/>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25" name="Rectangle 24"/>
            <p:cNvSpPr>
              <a:spLocks noChangeArrowheads="1"/>
            </p:cNvSpPr>
            <p:nvPr/>
          </p:nvSpPr>
          <p:spPr bwMode="auto">
            <a:xfrm>
              <a:off x="1872" y="2688"/>
              <a:ext cx="1968" cy="826"/>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r>
                <a:rPr lang="en-US" sz="4000" b="1" i="1" dirty="0">
                  <a:solidFill>
                    <a:schemeClr val="bg1"/>
                  </a:solidFill>
                  <a:effectLst>
                    <a:outerShdw blurRad="38100" dist="38100" dir="2700000" algn="tl">
                      <a:srgbClr val="C0C0C0"/>
                    </a:outerShdw>
                  </a:effectLst>
                  <a:latin typeface="Arial" charset="0"/>
                </a:rPr>
                <a:t>Product Function</a:t>
              </a:r>
            </a:p>
          </p:txBody>
        </p:sp>
        <p:sp>
          <p:nvSpPr>
            <p:cNvPr id="26" name="AutoShape 10"/>
            <p:cNvSpPr>
              <a:spLocks noChangeArrowheads="1"/>
            </p:cNvSpPr>
            <p:nvPr/>
          </p:nvSpPr>
          <p:spPr bwMode="auto">
            <a:xfrm>
              <a:off x="696" y="2979"/>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27" name="AutoShape 11"/>
            <p:cNvSpPr>
              <a:spLocks noChangeArrowheads="1"/>
            </p:cNvSpPr>
            <p:nvPr/>
          </p:nvSpPr>
          <p:spPr bwMode="auto">
            <a:xfrm>
              <a:off x="3972" y="2943"/>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28" name="Rectangle 27"/>
            <p:cNvSpPr>
              <a:spLocks noChangeArrowheads="1"/>
            </p:cNvSpPr>
            <p:nvPr/>
          </p:nvSpPr>
          <p:spPr bwMode="auto">
            <a:xfrm>
              <a:off x="4039" y="2544"/>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Output</a:t>
              </a:r>
            </a:p>
          </p:txBody>
        </p:sp>
        <p:sp>
          <p:nvSpPr>
            <p:cNvPr id="29" name="Rectangle 28"/>
            <p:cNvSpPr>
              <a:spLocks noChangeArrowheads="1"/>
            </p:cNvSpPr>
            <p:nvPr/>
          </p:nvSpPr>
          <p:spPr bwMode="auto">
            <a:xfrm>
              <a:off x="739" y="2544"/>
              <a:ext cx="8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Inputs</a:t>
              </a:r>
            </a:p>
          </p:txBody>
        </p:sp>
      </p:grpSp>
    </p:spTree>
    <p:extLst>
      <p:ext uri="{BB962C8B-B14F-4D97-AF65-F5344CB8AC3E}">
        <p14:creationId xmlns:p14="http://schemas.microsoft.com/office/powerpoint/2010/main" val="239126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WHAT is Reverse Engineering?</a:t>
            </a:r>
            <a:endParaRPr lang="en-US" dirty="0"/>
          </a:p>
        </p:txBody>
      </p:sp>
      <p:sp>
        <p:nvSpPr>
          <p:cNvPr id="12" name="Content Placeholder 11"/>
          <p:cNvSpPr>
            <a:spLocks noGrp="1"/>
          </p:cNvSpPr>
          <p:nvPr>
            <p:ph idx="1"/>
          </p:nvPr>
        </p:nvSpPr>
        <p:spPr>
          <a:xfrm>
            <a:off x="545774" y="1601786"/>
            <a:ext cx="5257800" cy="4265613"/>
          </a:xfrm>
        </p:spPr>
        <p:txBody>
          <a:bodyPr/>
          <a:lstStyle/>
          <a:p>
            <a:pPr marL="0" indent="0">
              <a:buNone/>
            </a:pPr>
            <a:r>
              <a:rPr lang="en-US" i="1" dirty="0" smtClean="0">
                <a:solidFill>
                  <a:srgbClr val="A50021"/>
                </a:solidFill>
                <a:latin typeface="Arial" charset="0"/>
                <a:cs typeface="Times New Roman" pitchFamily="18" charset="0"/>
              </a:rPr>
              <a:t>Reverse </a:t>
            </a:r>
            <a:r>
              <a:rPr lang="en-US" i="1" dirty="0">
                <a:solidFill>
                  <a:srgbClr val="A50021"/>
                </a:solidFill>
                <a:latin typeface="Arial" charset="0"/>
                <a:cs typeface="Times New Roman" pitchFamily="18" charset="0"/>
              </a:rPr>
              <a:t>engineering</a:t>
            </a:r>
            <a:r>
              <a:rPr lang="en-US" dirty="0">
                <a:latin typeface="Arial" charset="0"/>
                <a:cs typeface="Times New Roman" pitchFamily="18" charset="0"/>
              </a:rPr>
              <a:t> (RE) is the process of </a:t>
            </a:r>
            <a:r>
              <a:rPr lang="en-US" dirty="0">
                <a:latin typeface="Arial" charset="0"/>
              </a:rPr>
              <a:t>taking something apart and analyzing its workings in detail, usually with the intention of understanding its </a:t>
            </a:r>
            <a:r>
              <a:rPr lang="en-US" dirty="0" smtClean="0">
                <a:latin typeface="Arial" charset="0"/>
              </a:rPr>
              <a:t>structure, function, and operation.</a:t>
            </a:r>
            <a:endParaRPr lang="en-US" dirty="0">
              <a:latin typeface="Arial" charset="0"/>
            </a:endParaRP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36525" y="1752599"/>
            <a:ext cx="2850275" cy="4270377"/>
          </a:xfrm>
          <a:prstGeom prst="rect">
            <a:avLst/>
          </a:prstGeom>
        </p:spPr>
      </p:pic>
      <p:sp>
        <p:nvSpPr>
          <p:cNvPr id="5" name="TextBox 7"/>
          <p:cNvSpPr txBox="1">
            <a:spLocks noChangeArrowheads="1"/>
          </p:cNvSpPr>
          <p:nvPr/>
        </p:nvSpPr>
        <p:spPr bwMode="auto">
          <a:xfrm>
            <a:off x="7405036" y="6013685"/>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sz="800"/>
              <a:t>Microsoft Office clipart</a:t>
            </a:r>
          </a:p>
        </p:txBody>
      </p:sp>
    </p:spTree>
    <p:extLst>
      <p:ext uri="{BB962C8B-B14F-4D97-AF65-F5344CB8AC3E}">
        <p14:creationId xmlns:p14="http://schemas.microsoft.com/office/powerpoint/2010/main" val="3604212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1"/>
            <a:ext cx="8229600" cy="3505200"/>
          </a:xfrm>
        </p:spPr>
        <p:txBody>
          <a:bodyPr/>
          <a:lstStyle/>
          <a:p>
            <a:r>
              <a:rPr lang="en-US" dirty="0" smtClean="0"/>
              <a:t>Documentation</a:t>
            </a:r>
          </a:p>
          <a:p>
            <a:r>
              <a:rPr lang="en-US" dirty="0" smtClean="0"/>
              <a:t>Discovery</a:t>
            </a:r>
          </a:p>
          <a:p>
            <a:r>
              <a:rPr lang="en-US" dirty="0" smtClean="0"/>
              <a:t>Investigation</a:t>
            </a:r>
          </a:p>
          <a:p>
            <a:r>
              <a:rPr lang="en-US" dirty="0" smtClean="0"/>
              <a:t>Product Improvement</a:t>
            </a:r>
          </a:p>
          <a:p>
            <a:endParaRPr lang="en-US" dirty="0" smtClean="0"/>
          </a:p>
          <a:p>
            <a:endParaRPr lang="en-US" dirty="0" smtClean="0"/>
          </a:p>
        </p:txBody>
      </p:sp>
      <p:sp>
        <p:nvSpPr>
          <p:cNvPr id="5" name="Rectangle 4"/>
          <p:cNvSpPr>
            <a:spLocks noChangeArrowheads="1"/>
          </p:cNvSpPr>
          <p:nvPr/>
        </p:nvSpPr>
        <p:spPr bwMode="auto">
          <a:xfrm>
            <a:off x="7842252" y="64135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a:t>©iStockphoto.com </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19600" y="3458225"/>
            <a:ext cx="4475165" cy="2969404"/>
          </a:xfrm>
          <a:prstGeom prst="rect">
            <a:avLst/>
          </a:prstGeom>
        </p:spPr>
      </p:pic>
    </p:spTree>
    <p:extLst>
      <p:ext uri="{BB962C8B-B14F-4D97-AF65-F5344CB8AC3E}">
        <p14:creationId xmlns:p14="http://schemas.microsoft.com/office/powerpoint/2010/main" val="937643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1"/>
            <a:ext cx="8229600" cy="3505200"/>
          </a:xfrm>
        </p:spPr>
        <p:txBody>
          <a:bodyPr/>
          <a:lstStyle/>
          <a:p>
            <a:r>
              <a:rPr lang="en-US" dirty="0" smtClean="0"/>
              <a:t>Documentation</a:t>
            </a:r>
          </a:p>
          <a:p>
            <a:pPr lvl="1"/>
            <a:r>
              <a:rPr lang="en-US" dirty="0" smtClean="0"/>
              <a:t>No existing documentation</a:t>
            </a:r>
          </a:p>
          <a:p>
            <a:pPr lvl="1"/>
            <a:r>
              <a:rPr lang="en-US" dirty="0" smtClean="0"/>
              <a:t>Interoperability</a:t>
            </a:r>
          </a:p>
          <a:p>
            <a:pPr lvl="1"/>
            <a:r>
              <a:rPr lang="en-US" dirty="0" smtClean="0"/>
              <a:t>Maintenance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19600" y="3458225"/>
            <a:ext cx="4475165" cy="2969404"/>
          </a:xfrm>
          <a:prstGeom prst="rect">
            <a:avLst/>
          </a:prstGeom>
        </p:spPr>
      </p:pic>
      <p:sp>
        <p:nvSpPr>
          <p:cNvPr id="5" name="Rectangle 4"/>
          <p:cNvSpPr>
            <a:spLocks noChangeArrowheads="1"/>
          </p:cNvSpPr>
          <p:nvPr/>
        </p:nvSpPr>
        <p:spPr bwMode="auto">
          <a:xfrm>
            <a:off x="7842252" y="64135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a:t>©iStockphoto.com </a:t>
            </a:r>
          </a:p>
        </p:txBody>
      </p:sp>
    </p:spTree>
    <p:extLst>
      <p:ext uri="{BB962C8B-B14F-4D97-AF65-F5344CB8AC3E}">
        <p14:creationId xmlns:p14="http://schemas.microsoft.com/office/powerpoint/2010/main" val="124555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0"/>
            <a:ext cx="8229600" cy="4830763"/>
          </a:xfrm>
        </p:spPr>
        <p:txBody>
          <a:bodyPr/>
          <a:lstStyle/>
          <a:p>
            <a:r>
              <a:rPr lang="en-US" dirty="0" smtClean="0"/>
              <a:t>Discovery</a:t>
            </a:r>
          </a:p>
          <a:p>
            <a:pPr lvl="1"/>
            <a:r>
              <a:rPr lang="en-US" dirty="0" smtClean="0"/>
              <a:t>Academic/research/learning</a:t>
            </a:r>
          </a:p>
          <a:p>
            <a:pPr lvl="1"/>
            <a:r>
              <a:rPr lang="en-US" dirty="0" smtClean="0"/>
              <a:t>Curiosity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260758"/>
            <a:ext cx="3463046" cy="2292439"/>
          </a:xfrm>
          <a:prstGeom prst="rect">
            <a:avLst/>
          </a:prstGeom>
        </p:spPr>
      </p:pic>
      <p:sp>
        <p:nvSpPr>
          <p:cNvPr id="5" name="Rectangle 4"/>
          <p:cNvSpPr>
            <a:spLocks noChangeArrowheads="1"/>
          </p:cNvSpPr>
          <p:nvPr/>
        </p:nvSpPr>
        <p:spPr bwMode="auto">
          <a:xfrm>
            <a:off x="609600" y="6525458"/>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dirty="0"/>
              <a:t>©iStockphoto.com </a:t>
            </a:r>
          </a:p>
        </p:txBody>
      </p:sp>
      <p:pic>
        <p:nvPicPr>
          <p:cNvPr id="3074" name="Picture 2" descr="http://upload.wikimedia.org/wikipedia/commons/b/b2/Karyotyp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3124200"/>
            <a:ext cx="3160617" cy="34012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478724" y="6563557"/>
            <a:ext cx="32512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dirty="0" smtClean="0"/>
              <a:t>Source: </a:t>
            </a:r>
            <a:r>
              <a:rPr lang="en-US" sz="800" dirty="0"/>
              <a:t>Wikimedia, http://en.wikipedia.org/wiki/File:Karyotype.png  </a:t>
            </a:r>
            <a:endParaRPr lang="en-US" sz="800" dirty="0" smtClean="0"/>
          </a:p>
          <a:p>
            <a:r>
              <a:rPr lang="en-US" sz="800" dirty="0" smtClean="0"/>
              <a:t>Modified from Human </a:t>
            </a:r>
            <a:r>
              <a:rPr lang="en-US" sz="800" dirty="0" err="1" smtClean="0"/>
              <a:t>Genomne</a:t>
            </a:r>
            <a:r>
              <a:rPr lang="en-US" sz="800" dirty="0" smtClean="0"/>
              <a:t> Project</a:t>
            </a:r>
            <a:endParaRPr lang="en-US" sz="800" dirty="0"/>
          </a:p>
        </p:txBody>
      </p:sp>
      <p:sp>
        <p:nvSpPr>
          <p:cNvPr id="6" name="TextBox 5"/>
          <p:cNvSpPr txBox="1"/>
          <p:nvPr/>
        </p:nvSpPr>
        <p:spPr>
          <a:xfrm>
            <a:off x="381000" y="3810000"/>
            <a:ext cx="3962400" cy="461665"/>
          </a:xfrm>
          <a:prstGeom prst="rect">
            <a:avLst/>
          </a:prstGeom>
          <a:noFill/>
        </p:spPr>
        <p:txBody>
          <a:bodyPr wrap="square" rtlCol="0">
            <a:spAutoFit/>
          </a:bodyPr>
          <a:lstStyle/>
          <a:p>
            <a:r>
              <a:rPr lang="en-US" sz="2400" dirty="0" smtClean="0"/>
              <a:t>Reverse-engineer the brain</a:t>
            </a:r>
            <a:endParaRPr lang="en-US" sz="2400" dirty="0"/>
          </a:p>
        </p:txBody>
      </p:sp>
      <p:sp>
        <p:nvSpPr>
          <p:cNvPr id="9" name="TextBox 8"/>
          <p:cNvSpPr txBox="1"/>
          <p:nvPr/>
        </p:nvSpPr>
        <p:spPr>
          <a:xfrm>
            <a:off x="4953000" y="2662535"/>
            <a:ext cx="3581400" cy="461665"/>
          </a:xfrm>
          <a:prstGeom prst="rect">
            <a:avLst/>
          </a:prstGeom>
          <a:noFill/>
        </p:spPr>
        <p:txBody>
          <a:bodyPr wrap="square" rtlCol="0">
            <a:spAutoFit/>
          </a:bodyPr>
          <a:lstStyle/>
          <a:p>
            <a:r>
              <a:rPr lang="en-US" sz="2400" dirty="0" smtClean="0"/>
              <a:t>Human Genome Project</a:t>
            </a:r>
            <a:endParaRPr lang="en-US" sz="2400" dirty="0"/>
          </a:p>
        </p:txBody>
      </p:sp>
    </p:spTree>
    <p:extLst>
      <p:ext uri="{BB962C8B-B14F-4D97-AF65-F5344CB8AC3E}">
        <p14:creationId xmlns:p14="http://schemas.microsoft.com/office/powerpoint/2010/main" val="4081248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0"/>
            <a:ext cx="8229600" cy="4830763"/>
          </a:xfrm>
        </p:spPr>
        <p:txBody>
          <a:bodyPr/>
          <a:lstStyle/>
          <a:p>
            <a:r>
              <a:rPr lang="en-US" dirty="0" smtClean="0"/>
              <a:t>Discovery</a:t>
            </a:r>
          </a:p>
          <a:p>
            <a:pPr lvl="1"/>
            <a:r>
              <a:rPr lang="en-US" dirty="0" smtClean="0"/>
              <a:t>Academic/research/learning</a:t>
            </a:r>
          </a:p>
          <a:p>
            <a:pPr lvl="1"/>
            <a:r>
              <a:rPr lang="en-US" dirty="0" smtClean="0"/>
              <a:t>Curiosity</a:t>
            </a:r>
          </a:p>
          <a:p>
            <a:pPr lvl="1"/>
            <a:r>
              <a:rPr lang="en-US" dirty="0" smtClean="0">
                <a:solidFill>
                  <a:srgbClr val="FF0000"/>
                </a:solidFill>
              </a:rPr>
              <a:t>Military or commercial intelligence</a:t>
            </a:r>
          </a:p>
        </p:txBody>
      </p:sp>
      <p:sp>
        <p:nvSpPr>
          <p:cNvPr id="5" name="Rectangle 4"/>
          <p:cNvSpPr>
            <a:spLocks noChangeArrowheads="1"/>
          </p:cNvSpPr>
          <p:nvPr/>
        </p:nvSpPr>
        <p:spPr bwMode="auto">
          <a:xfrm>
            <a:off x="7092305" y="6553199"/>
            <a:ext cx="1611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dirty="0" err="1" smtClean="0"/>
              <a:t>Sourde:Wikimedia</a:t>
            </a:r>
            <a:r>
              <a:rPr lang="en-US" sz="800" dirty="0" smtClean="0"/>
              <a:t>, author BBC</a:t>
            </a:r>
            <a:endParaRPr lang="en-US" sz="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61794" y="4005654"/>
            <a:ext cx="4153606" cy="254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4005654"/>
            <a:ext cx="3939469" cy="252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200" y="6556790"/>
            <a:ext cx="4572000" cy="215444"/>
          </a:xfrm>
          <a:prstGeom prst="rect">
            <a:avLst/>
          </a:prstGeom>
        </p:spPr>
        <p:txBody>
          <a:bodyPr>
            <a:spAutoFit/>
          </a:bodyPr>
          <a:lstStyle/>
          <a:p>
            <a:r>
              <a:rPr lang="en-US" sz="800" dirty="0" smtClean="0"/>
              <a:t>Source:  Wikimedia - http</a:t>
            </a:r>
            <a:r>
              <a:rPr lang="en-US" sz="800" dirty="0"/>
              <a:t>://upload.wikimedia.org/wikipedia/commons/d/d3/B-29_in_flight.jpg</a:t>
            </a:r>
          </a:p>
        </p:txBody>
      </p:sp>
      <p:sp>
        <p:nvSpPr>
          <p:cNvPr id="7" name="TextBox 6"/>
          <p:cNvSpPr txBox="1"/>
          <p:nvPr/>
        </p:nvSpPr>
        <p:spPr>
          <a:xfrm>
            <a:off x="327890" y="3543989"/>
            <a:ext cx="979134" cy="461665"/>
          </a:xfrm>
          <a:prstGeom prst="rect">
            <a:avLst/>
          </a:prstGeom>
          <a:noFill/>
        </p:spPr>
        <p:txBody>
          <a:bodyPr wrap="square" rtlCol="0">
            <a:spAutoFit/>
          </a:bodyPr>
          <a:lstStyle/>
          <a:p>
            <a:r>
              <a:rPr lang="en-US" sz="2400" b="1" dirty="0" smtClean="0"/>
              <a:t>B-29</a:t>
            </a:r>
            <a:endParaRPr lang="en-US" sz="2400" b="1" dirty="0"/>
          </a:p>
        </p:txBody>
      </p:sp>
      <p:sp>
        <p:nvSpPr>
          <p:cNvPr id="11" name="TextBox 10"/>
          <p:cNvSpPr txBox="1"/>
          <p:nvPr/>
        </p:nvSpPr>
        <p:spPr>
          <a:xfrm>
            <a:off x="4844452" y="3567280"/>
            <a:ext cx="1480148" cy="461665"/>
          </a:xfrm>
          <a:prstGeom prst="rect">
            <a:avLst/>
          </a:prstGeom>
          <a:noFill/>
        </p:spPr>
        <p:txBody>
          <a:bodyPr wrap="square" rtlCol="0">
            <a:spAutoFit/>
          </a:bodyPr>
          <a:lstStyle/>
          <a:p>
            <a:r>
              <a:rPr lang="en-US" sz="2400" b="1" dirty="0" smtClean="0"/>
              <a:t>RQ-170</a:t>
            </a:r>
            <a:endParaRPr lang="en-US" sz="2400" b="1" dirty="0"/>
          </a:p>
        </p:txBody>
      </p:sp>
    </p:spTree>
    <p:extLst>
      <p:ext uri="{BB962C8B-B14F-4D97-AF65-F5344CB8AC3E}">
        <p14:creationId xmlns:p14="http://schemas.microsoft.com/office/powerpoint/2010/main" val="2519325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0"/>
            <a:ext cx="8229600" cy="4830763"/>
          </a:xfrm>
        </p:spPr>
        <p:txBody>
          <a:bodyPr/>
          <a:lstStyle/>
          <a:p>
            <a:r>
              <a:rPr lang="en-US" dirty="0" smtClean="0"/>
              <a:t>Investigation</a:t>
            </a:r>
          </a:p>
          <a:p>
            <a:pPr lvl="1"/>
            <a:r>
              <a:rPr lang="en-US" dirty="0" smtClean="0"/>
              <a:t>Analysis and testing</a:t>
            </a:r>
          </a:p>
          <a:p>
            <a:pPr lvl="1"/>
            <a:r>
              <a:rPr lang="en-US" dirty="0"/>
              <a:t>Document patent infringement</a:t>
            </a:r>
          </a:p>
          <a:p>
            <a:pPr marL="800100" lvl="1" indent="-342900"/>
            <a:r>
              <a:rPr lang="en-US" dirty="0" smtClean="0"/>
              <a:t>Forensics: Design </a:t>
            </a:r>
            <a:r>
              <a:rPr lang="en-US" dirty="0"/>
              <a:t>f</a:t>
            </a:r>
            <a:r>
              <a:rPr lang="en-US" dirty="0" smtClean="0"/>
              <a:t>ailure</a:t>
            </a:r>
            <a:endParaRPr lang="en-US" dirty="0"/>
          </a:p>
          <a:p>
            <a:pPr marL="457200" lvl="1" indent="0">
              <a:buNone/>
            </a:pPr>
            <a:endParaRPr lang="en-US" dirty="0" smtClean="0"/>
          </a:p>
          <a:p>
            <a:endParaRPr lang="en-US" dirty="0"/>
          </a:p>
        </p:txBody>
      </p:sp>
      <p:pic>
        <p:nvPicPr>
          <p:cNvPr id="1026" name="Picture 2" descr="http://upload.wikimedia.org/wikipedia/commons/5/51/Hyatt_Regency_collapse_floor_view.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3810000"/>
            <a:ext cx="3778250" cy="2790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8/8f/Hyatt_Regency_collapse_support.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21975" y="3809999"/>
            <a:ext cx="3993989" cy="2763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21975" y="6573136"/>
            <a:ext cx="2798025" cy="215444"/>
          </a:xfrm>
          <a:prstGeom prst="rect">
            <a:avLst/>
          </a:prstGeom>
          <a:noFill/>
        </p:spPr>
        <p:txBody>
          <a:bodyPr wrap="square" rtlCol="0">
            <a:spAutoFit/>
          </a:bodyPr>
          <a:lstStyle/>
          <a:p>
            <a:r>
              <a:rPr lang="en-US" sz="800" dirty="0" smtClean="0"/>
              <a:t>Source:  Wikimedia, author: Dr. Lee Lowery Jr., PE</a:t>
            </a:r>
            <a:endParaRPr lang="en-US" sz="800" dirty="0"/>
          </a:p>
        </p:txBody>
      </p:sp>
      <p:sp>
        <p:nvSpPr>
          <p:cNvPr id="7" name="TextBox 6"/>
          <p:cNvSpPr txBox="1"/>
          <p:nvPr/>
        </p:nvSpPr>
        <p:spPr>
          <a:xfrm>
            <a:off x="381000" y="6617814"/>
            <a:ext cx="2798025" cy="215444"/>
          </a:xfrm>
          <a:prstGeom prst="rect">
            <a:avLst/>
          </a:prstGeom>
          <a:noFill/>
        </p:spPr>
        <p:txBody>
          <a:bodyPr wrap="square" rtlCol="0">
            <a:spAutoFit/>
          </a:bodyPr>
          <a:lstStyle/>
          <a:p>
            <a:r>
              <a:rPr lang="en-US" sz="800" dirty="0" smtClean="0"/>
              <a:t>Source:  Wikimedia, author: Dr. Lee Lowery Jr., PE</a:t>
            </a:r>
            <a:endParaRPr lang="en-US" sz="800" dirty="0"/>
          </a:p>
        </p:txBody>
      </p:sp>
    </p:spTree>
    <p:extLst>
      <p:ext uri="{BB962C8B-B14F-4D97-AF65-F5344CB8AC3E}">
        <p14:creationId xmlns:p14="http://schemas.microsoft.com/office/powerpoint/2010/main" val="157182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0"/>
            <a:ext cx="8229600" cy="4830763"/>
          </a:xfrm>
        </p:spPr>
        <p:txBody>
          <a:bodyPr/>
          <a:lstStyle/>
          <a:p>
            <a:r>
              <a:rPr lang="en-US" dirty="0" smtClean="0"/>
              <a:t>Improve or redesign a product</a:t>
            </a:r>
          </a:p>
          <a:p>
            <a:pPr lvl="1"/>
            <a:r>
              <a:rPr lang="en-US" dirty="0" smtClean="0"/>
              <a:t>Increase efficiency</a:t>
            </a:r>
          </a:p>
          <a:p>
            <a:pPr lvl="1"/>
            <a:r>
              <a:rPr lang="en-US" dirty="0" smtClean="0"/>
              <a:t>Improve reliability</a:t>
            </a:r>
          </a:p>
          <a:p>
            <a:pPr lvl="1"/>
            <a:r>
              <a:rPr lang="en-US" dirty="0" smtClean="0"/>
              <a:t>Improve manufacturing techniques</a:t>
            </a:r>
          </a:p>
          <a:p>
            <a:pPr lvl="1"/>
            <a:r>
              <a:rPr lang="en-US" dirty="0" smtClean="0"/>
              <a:t>Eliminate failure mode</a:t>
            </a:r>
          </a:p>
          <a:p>
            <a:pPr lvl="1"/>
            <a:r>
              <a:rPr lang="en-US" dirty="0" smtClean="0"/>
              <a:t>Reduce cost</a:t>
            </a:r>
          </a:p>
          <a:p>
            <a:pPr lvl="1"/>
            <a:r>
              <a:rPr lang="en-US" dirty="0" smtClean="0"/>
              <a:t>Increase ease-of-use</a:t>
            </a:r>
          </a:p>
          <a:p>
            <a:pPr lvl="1"/>
            <a:r>
              <a:rPr lang="en-US" dirty="0" smtClean="0"/>
              <a:t>Reduce negative environmental impacts</a:t>
            </a:r>
          </a:p>
          <a:p>
            <a:pPr lvl="1"/>
            <a:r>
              <a:rPr lang="en-US" dirty="0" smtClean="0"/>
              <a:t>Recycle parts</a:t>
            </a:r>
          </a:p>
          <a:p>
            <a:pPr lvl="1"/>
            <a:r>
              <a:rPr lang="en-US" dirty="0" smtClean="0"/>
              <a:t>Etc. </a:t>
            </a:r>
          </a:p>
          <a:p>
            <a:endParaRPr lang="en-US" dirty="0"/>
          </a:p>
        </p:txBody>
      </p:sp>
    </p:spTree>
    <p:extLst>
      <p:ext uri="{BB962C8B-B14F-4D97-AF65-F5344CB8AC3E}">
        <p14:creationId xmlns:p14="http://schemas.microsoft.com/office/powerpoint/2010/main" val="937687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Engineering Tools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783580" y="1468267"/>
            <a:ext cx="3215640" cy="2164080"/>
          </a:xfrm>
        </p:spPr>
      </p:pic>
      <p:grpSp>
        <p:nvGrpSpPr>
          <p:cNvPr id="11" name="Group 10"/>
          <p:cNvGrpSpPr/>
          <p:nvPr/>
        </p:nvGrpSpPr>
        <p:grpSpPr>
          <a:xfrm>
            <a:off x="251957" y="990600"/>
            <a:ext cx="2491243" cy="3156043"/>
            <a:chOff x="238746" y="841169"/>
            <a:chExt cx="3114054" cy="3591587"/>
          </a:xfrm>
        </p:grpSpPr>
        <p:pic>
          <p:nvPicPr>
            <p:cNvPr id="4098" name="Picture 2" descr="http://upload.wikimedia.org/wikipedia/commons/2/20/Micrometer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1384756"/>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6300" y="4126905"/>
              <a:ext cx="2476500" cy="245176"/>
            </a:xfrm>
            <a:prstGeom prst="rect">
              <a:avLst/>
            </a:prstGeom>
            <a:noFill/>
          </p:spPr>
          <p:txBody>
            <a:bodyPr wrap="square" rtlCol="0">
              <a:spAutoFit/>
            </a:bodyPr>
            <a:lstStyle/>
            <a:p>
              <a:r>
                <a:rPr lang="en-US" sz="800" dirty="0" smtClean="0"/>
                <a:t>Source:  Wikimedia, author: </a:t>
              </a:r>
              <a:r>
                <a:rPr lang="en-US" sz="800" dirty="0" err="1" smtClean="0"/>
                <a:t>Splarka</a:t>
              </a:r>
              <a:endParaRPr lang="en-US" sz="800" dirty="0"/>
            </a:p>
          </p:txBody>
        </p:sp>
        <p:sp>
          <p:nvSpPr>
            <p:cNvPr id="8" name="TextBox 7"/>
            <p:cNvSpPr txBox="1"/>
            <p:nvPr/>
          </p:nvSpPr>
          <p:spPr>
            <a:xfrm>
              <a:off x="238746" y="841169"/>
              <a:ext cx="2590800" cy="461665"/>
            </a:xfrm>
            <a:prstGeom prst="rect">
              <a:avLst/>
            </a:prstGeom>
            <a:noFill/>
          </p:spPr>
          <p:txBody>
            <a:bodyPr wrap="square" rtlCol="0">
              <a:spAutoFit/>
            </a:bodyPr>
            <a:lstStyle/>
            <a:p>
              <a:r>
                <a:rPr lang="en-US" sz="2400" dirty="0" smtClean="0"/>
                <a:t>Micrometers</a:t>
              </a:r>
              <a:endParaRPr lang="en-US" sz="2400" dirty="0"/>
            </a:p>
          </p:txBody>
        </p:sp>
      </p:grpSp>
      <p:grpSp>
        <p:nvGrpSpPr>
          <p:cNvPr id="10" name="Group 9"/>
          <p:cNvGrpSpPr/>
          <p:nvPr/>
        </p:nvGrpSpPr>
        <p:grpSpPr>
          <a:xfrm>
            <a:off x="2964223" y="1004362"/>
            <a:ext cx="2674578" cy="2526081"/>
            <a:chOff x="4038600" y="798012"/>
            <a:chExt cx="3211773" cy="2948944"/>
          </a:xfrm>
        </p:grpSpPr>
        <p:pic>
          <p:nvPicPr>
            <p:cNvPr id="4100" name="Picture 4" descr="http://upload.wikimedia.org/wikipedia/commons/f/f2/DigitalCaliperEur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38600" y="1337202"/>
              <a:ext cx="3211773" cy="24088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038600" y="3531512"/>
              <a:ext cx="2798025" cy="215444"/>
            </a:xfrm>
            <a:prstGeom prst="rect">
              <a:avLst/>
            </a:prstGeom>
            <a:noFill/>
          </p:spPr>
          <p:txBody>
            <a:bodyPr wrap="square" rtlCol="0">
              <a:spAutoFit/>
            </a:bodyPr>
            <a:lstStyle/>
            <a:p>
              <a:r>
                <a:rPr lang="en-US" sz="800" dirty="0" smtClean="0"/>
                <a:t>Source:  Wikimedia, author: Christophe </a:t>
              </a:r>
              <a:r>
                <a:rPr lang="en-US" sz="800" dirty="0" err="1" smtClean="0"/>
                <a:t>Cattelain</a:t>
              </a:r>
              <a:r>
                <a:rPr lang="en-US" sz="800" dirty="0" smtClean="0"/>
                <a:t>.</a:t>
              </a:r>
              <a:endParaRPr lang="en-US" sz="800" dirty="0"/>
            </a:p>
          </p:txBody>
        </p:sp>
        <p:sp>
          <p:nvSpPr>
            <p:cNvPr id="19" name="TextBox 18"/>
            <p:cNvSpPr txBox="1"/>
            <p:nvPr/>
          </p:nvSpPr>
          <p:spPr>
            <a:xfrm>
              <a:off x="4038600" y="798012"/>
              <a:ext cx="2590800" cy="461665"/>
            </a:xfrm>
            <a:prstGeom prst="rect">
              <a:avLst/>
            </a:prstGeom>
            <a:noFill/>
          </p:spPr>
          <p:txBody>
            <a:bodyPr wrap="square" rtlCol="0">
              <a:spAutoFit/>
            </a:bodyPr>
            <a:lstStyle/>
            <a:p>
              <a:r>
                <a:rPr lang="en-US" sz="2400" dirty="0" smtClean="0"/>
                <a:t>Caliper</a:t>
              </a:r>
              <a:endParaRPr lang="en-US" sz="2400" dirty="0"/>
            </a:p>
          </p:txBody>
        </p:sp>
      </p:grpSp>
      <p:grpSp>
        <p:nvGrpSpPr>
          <p:cNvPr id="18" name="Group 17"/>
          <p:cNvGrpSpPr/>
          <p:nvPr/>
        </p:nvGrpSpPr>
        <p:grpSpPr>
          <a:xfrm>
            <a:off x="5867400" y="1004362"/>
            <a:ext cx="2652107" cy="2595265"/>
            <a:chOff x="5334000" y="4034135"/>
            <a:chExt cx="2652107" cy="2595265"/>
          </a:xfrm>
        </p:grpSpPr>
        <p:sp>
          <p:nvSpPr>
            <p:cNvPr id="16" name="Rectangle 15"/>
            <p:cNvSpPr>
              <a:spLocks noChangeArrowheads="1"/>
            </p:cNvSpPr>
            <p:nvPr/>
          </p:nvSpPr>
          <p:spPr bwMode="auto">
            <a:xfrm>
              <a:off x="5334000" y="64135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dirty="0"/>
                <a:t>©iStockphoto.com </a:t>
              </a:r>
            </a:p>
          </p:txBody>
        </p:sp>
        <p:sp>
          <p:nvSpPr>
            <p:cNvPr id="20" name="TextBox 19"/>
            <p:cNvSpPr txBox="1"/>
            <p:nvPr/>
          </p:nvSpPr>
          <p:spPr>
            <a:xfrm>
              <a:off x="5395307" y="4034135"/>
              <a:ext cx="2590800" cy="461665"/>
            </a:xfrm>
            <a:prstGeom prst="rect">
              <a:avLst/>
            </a:prstGeom>
            <a:noFill/>
          </p:spPr>
          <p:txBody>
            <a:bodyPr wrap="square" rtlCol="0">
              <a:spAutoFit/>
            </a:bodyPr>
            <a:lstStyle/>
            <a:p>
              <a:r>
                <a:rPr lang="en-US" sz="2400" dirty="0" smtClean="0"/>
                <a:t>Optical Probe</a:t>
              </a:r>
            </a:p>
          </p:txBody>
        </p:sp>
      </p:grpSp>
      <p:grpSp>
        <p:nvGrpSpPr>
          <p:cNvPr id="9" name="Group 8"/>
          <p:cNvGrpSpPr/>
          <p:nvPr/>
        </p:nvGrpSpPr>
        <p:grpSpPr>
          <a:xfrm>
            <a:off x="124987" y="4349049"/>
            <a:ext cx="3255225" cy="2508951"/>
            <a:chOff x="1240575" y="4419600"/>
            <a:chExt cx="3255225" cy="2508951"/>
          </a:xfrm>
        </p:grpSpPr>
        <p:pic>
          <p:nvPicPr>
            <p:cNvPr id="4105" name="Picture 9" descr="http://www.engineeringchallenges.org/File.aspx?id=1091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16399" y="4910791"/>
              <a:ext cx="2698401" cy="17948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344210" y="4419600"/>
              <a:ext cx="2590800" cy="461665"/>
            </a:xfrm>
            <a:prstGeom prst="rect">
              <a:avLst/>
            </a:prstGeom>
            <a:noFill/>
          </p:spPr>
          <p:txBody>
            <a:bodyPr wrap="square" rtlCol="0">
              <a:spAutoFit/>
            </a:bodyPr>
            <a:lstStyle/>
            <a:p>
              <a:r>
                <a:rPr lang="en-US" sz="2400" dirty="0" smtClean="0"/>
                <a:t>Medical Imaging</a:t>
              </a:r>
              <a:endParaRPr lang="en-US" sz="2400" dirty="0"/>
            </a:p>
          </p:txBody>
        </p:sp>
        <p:sp>
          <p:nvSpPr>
            <p:cNvPr id="23" name="TextBox 22"/>
            <p:cNvSpPr txBox="1"/>
            <p:nvPr/>
          </p:nvSpPr>
          <p:spPr>
            <a:xfrm>
              <a:off x="1240575" y="6713107"/>
              <a:ext cx="3255225" cy="215444"/>
            </a:xfrm>
            <a:prstGeom prst="rect">
              <a:avLst/>
            </a:prstGeom>
            <a:noFill/>
          </p:spPr>
          <p:txBody>
            <a:bodyPr wrap="square" rtlCol="0">
              <a:spAutoFit/>
            </a:bodyPr>
            <a:lstStyle/>
            <a:p>
              <a:r>
                <a:rPr lang="en-US" sz="800" dirty="0" smtClean="0"/>
                <a:t>Source:  U. S. Air Force photo/Senior Airman Julianne Showalter</a:t>
              </a:r>
              <a:endParaRPr lang="en-US" sz="800" dirty="0"/>
            </a:p>
          </p:txBody>
        </p:sp>
      </p:grpSp>
      <p:sp>
        <p:nvSpPr>
          <p:cNvPr id="30" name="TextBox 29"/>
          <p:cNvSpPr txBox="1"/>
          <p:nvPr/>
        </p:nvSpPr>
        <p:spPr>
          <a:xfrm>
            <a:off x="3703401" y="6635049"/>
            <a:ext cx="3255225" cy="215444"/>
          </a:xfrm>
          <a:prstGeom prst="rect">
            <a:avLst/>
          </a:prstGeom>
          <a:noFill/>
        </p:spPr>
        <p:txBody>
          <a:bodyPr wrap="square" rtlCol="0">
            <a:spAutoFit/>
          </a:bodyPr>
          <a:lstStyle/>
          <a:p>
            <a:r>
              <a:rPr lang="en-US" sz="800" dirty="0" smtClean="0">
                <a:solidFill>
                  <a:schemeClr val="bg1"/>
                </a:solidFill>
              </a:rPr>
              <a:t>Source:  National Center for Computational Sciences</a:t>
            </a:r>
            <a:endParaRPr lang="en-US" sz="800" dirty="0">
              <a:solidFill>
                <a:schemeClr val="bg1"/>
              </a:solidFill>
            </a:endParaRPr>
          </a:p>
        </p:txBody>
      </p:sp>
      <p:pic>
        <p:nvPicPr>
          <p:cNvPr id="1027" name="Picture 3" descr="C:\Users\emork\Dropbox (Project Lead The Way)\Documents\IED Critical Design Review\Unit 6\320px-VIUscan_handheld_3D_scanner_in_u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6400" y="4045178"/>
            <a:ext cx="4064000" cy="27051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216400" y="3599627"/>
            <a:ext cx="4064000" cy="461665"/>
          </a:xfrm>
          <a:prstGeom prst="rect">
            <a:avLst/>
          </a:prstGeom>
          <a:noFill/>
        </p:spPr>
        <p:txBody>
          <a:bodyPr wrap="square" rtlCol="0">
            <a:spAutoFit/>
          </a:bodyPr>
          <a:lstStyle/>
          <a:p>
            <a:r>
              <a:rPr lang="en-US" sz="2400" dirty="0" smtClean="0"/>
              <a:t>Handheld 3D Laser Scanner</a:t>
            </a:r>
            <a:endParaRPr lang="en-US" sz="2400" dirty="0"/>
          </a:p>
        </p:txBody>
      </p:sp>
      <p:sp>
        <p:nvSpPr>
          <p:cNvPr id="27" name="TextBox 26"/>
          <p:cNvSpPr txBox="1"/>
          <p:nvPr/>
        </p:nvSpPr>
        <p:spPr>
          <a:xfrm>
            <a:off x="4216400" y="6553200"/>
            <a:ext cx="4064000" cy="184666"/>
          </a:xfrm>
          <a:prstGeom prst="rect">
            <a:avLst/>
          </a:prstGeom>
          <a:noFill/>
        </p:spPr>
        <p:txBody>
          <a:bodyPr wrap="square" rtlCol="0">
            <a:spAutoFit/>
          </a:bodyPr>
          <a:lstStyle/>
          <a:p>
            <a:r>
              <a:rPr lang="en-US" sz="600" dirty="0" smtClean="0"/>
              <a:t>Source:  Wikimedia, Author: Creative Tools</a:t>
            </a:r>
            <a:r>
              <a:rPr lang="en-US" sz="600" dirty="0"/>
              <a:t>, License: http://creativecommons.org/licenses/by/2.0/legalcode</a:t>
            </a:r>
          </a:p>
        </p:txBody>
      </p:sp>
    </p:spTree>
    <p:extLst>
      <p:ext uri="{BB962C8B-B14F-4D97-AF65-F5344CB8AC3E}">
        <p14:creationId xmlns:p14="http://schemas.microsoft.com/office/powerpoint/2010/main" val="116342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4686&quot;&gt;&lt;property id=&quot;20148&quot; value=&quot;5&quot;/&gt;&lt;property id=&quot;20300&quot; value=&quot;Slide 2 - &amp;quot;WHAT is Reverse Engineering?&amp;quot;&quot;/&gt;&lt;property id=&quot;20307&quot; value=&quot;265&quot;/&gt;&lt;/object&gt;&lt;object type=&quot;3&quot; unique_id=&quot;14687&quot;&gt;&lt;property id=&quot;20148&quot; value=&quot;5&quot;/&gt;&lt;property id=&quot;20300&quot; value=&quot;Slide 3 - &amp;quot;WHY is Reverse Engineering Used?&amp;quot;&quot;/&gt;&lt;property id=&quot;20307&quot; value=&quot;266&quot;/&gt;&lt;/object&gt;&lt;object type=&quot;3&quot; unique_id=&quot;14688&quot;&gt;&lt;property id=&quot;20148&quot; value=&quot;5&quot;/&gt;&lt;property id=&quot;20300&quot; value=&quot;Slide 4 - &amp;quot;WHY is Reverse Engineering Used?&amp;quot;&quot;/&gt;&lt;property id=&quot;20307&quot; value=&quot;274&quot;/&gt;&lt;/object&gt;&lt;object type=&quot;3&quot; unique_id=&quot;14689&quot;&gt;&lt;property id=&quot;20148&quot; value=&quot;5&quot;/&gt;&lt;property id=&quot;20300&quot; value=&quot;Slide 5 - &amp;quot;WHY is Reverse Engineering Used?&amp;quot;&quot;/&gt;&lt;property id=&quot;20307&quot; value=&quot;268&quot;/&gt;&lt;/object&gt;&lt;object type=&quot;3&quot; unique_id=&quot;14690&quot;&gt;&lt;property id=&quot;20148&quot; value=&quot;5&quot;/&gt;&lt;property id=&quot;20300&quot; value=&quot;Slide 6 - &amp;quot;WHY is Reverse Engineering Used?&amp;quot;&quot;/&gt;&lt;property id=&quot;20307&quot; value=&quot;272&quot;/&gt;&lt;/object&gt;&lt;object type=&quot;3&quot; unique_id=&quot;14691&quot;&gt;&lt;property id=&quot;20148&quot; value=&quot;5&quot;/&gt;&lt;property id=&quot;20300&quot; value=&quot;Slide 7 - &amp;quot;WHY is Reverse Engineering Used?&amp;quot;&quot;/&gt;&lt;property id=&quot;20307&quot; value=&quot;269&quot;/&gt;&lt;/object&gt;&lt;object type=&quot;3&quot; unique_id=&quot;14692&quot;&gt;&lt;property id=&quot;20148&quot; value=&quot;5&quot;/&gt;&lt;property id=&quot;20300&quot; value=&quot;Slide 8 - &amp;quot;WHY is Reverse Engineering Used?&amp;quot;&quot;/&gt;&lt;property id=&quot;20307&quot; value=&quot;275&quot;/&gt;&lt;/object&gt;&lt;object type=&quot;3&quot; unique_id=&quot;14693&quot;&gt;&lt;property id=&quot;20148&quot; value=&quot;5&quot;/&gt;&lt;property id=&quot;20300&quot; value=&quot;Slide 9 - &amp;quot;Reverse Engineering Tools&amp;quot;&quot;/&gt;&lt;property id=&quot;20307&quot; value=&quot;267&quot;/&gt;&lt;/object&gt;&lt;object type=&quot;3&quot; unique_id=&quot;14694&quot;&gt;&lt;property id=&quot;20148&quot; value=&quot;5&quot;/&gt;&lt;property id=&quot;20300&quot; value=&quot;Slide 10 - &amp;quot;Stages of Reverse Engineering&amp;quot;&quot;/&gt;&lt;property id=&quot;20307&quot; value=&quot;276&quot;/&gt;&lt;/object&gt;&lt;object type=&quot;3&quot; unique_id=&quot;14695&quot;&gt;&lt;property id=&quot;20148&quot; value=&quot;5&quot;/&gt;&lt;property id=&quot;20300&quot; value=&quot;Slide 11 - &amp;quot;Functional Analysis&amp;quot;&quot;/&gt;&lt;property id=&quot;20307&quot; value=&quot;277&quot;/&gt;&lt;/object&gt;&lt;object type=&quot;3&quot; unique_id=&quot;14696&quot;&gt;&lt;property id=&quot;20148&quot; value=&quot;5&quot;/&gt;&lt;property id=&quot;20300&quot; value=&quot;Slide 12 - &amp;quot;Functional Analysis Example&amp;quot;&quot;/&gt;&lt;property id=&quot;20307&quot; value=&quot;278&quot;/&gt;&lt;/object&gt;&lt;object type=&quot;3&quot; unique_id=&quot;14697&quot;&gt;&lt;property id=&quot;20148&quot; value=&quot;5&quot;/&gt;&lt;property id=&quot;20300&quot; value=&quot;Slide 13 - &amp;quot;Functional Analysis Example&amp;quot;&quot;/&gt;&lt;property id=&quot;20307&quot; value=&quot;279&quot;/&gt;&lt;/object&gt;&lt;object type=&quot;3&quot; unique_id=&quot;14698&quot;&gt;&lt;property id=&quot;20148&quot; value=&quot;5&quot;/&gt;&lt;property id=&quot;20300&quot; value=&quot;Slide 14 - &amp;quot;Black Box Systems Model&amp;quot;&quot;/&gt;&lt;property id=&quot;20307&quot; value=&quot;280&quot;/&gt;&lt;/object&gt;&lt;object type=&quot;3&quot; unique_id=&quot;14699&quot;&gt;&lt;property id=&quot;20148&quot; value=&quot;5&quot;/&gt;&lt;property id=&quot;20300&quot; value=&quot;Slide 15 - &amp;quot;Black Box Systems Model&amp;quot;&quot;/&gt;&lt;property id=&quot;20307&quot; value=&quot;281&quot;/&gt;&lt;/object&gt;&lt;object type=&quot;3&quot; unique_id=&quot;14700&quot;&gt;&lt;property id=&quot;20148&quot; value=&quot;5&quot;/&gt;&lt;property id=&quot;20300&quot; value=&quot;Slide 16 - &amp;quot;Functional Analysis Example&amp;quot;&quot;/&gt;&lt;property id=&quot;20307&quot; value=&quot;283&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3917</TotalTime>
  <Words>1359</Words>
  <Application>Microsoft Office PowerPoint</Application>
  <PresentationFormat>On-screen Show (4:3)</PresentationFormat>
  <Paragraphs>162</Paragraphs>
  <Slides>16</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Tahoma</vt:lpstr>
      <vt:lpstr>Times New Roman</vt:lpstr>
      <vt:lpstr>PowerPointTemplateAE_2009_1217_NEW NEW Template</vt:lpstr>
      <vt:lpstr>1_Custom Design</vt:lpstr>
      <vt:lpstr>PowerPoint Presentation</vt:lpstr>
      <vt:lpstr>WHAT is Reverse Engineering?</vt:lpstr>
      <vt:lpstr>WHY is Reverse Engineering Used?</vt:lpstr>
      <vt:lpstr>WHY is Reverse Engineering Used?</vt:lpstr>
      <vt:lpstr>WHY is Reverse Engineering Used?</vt:lpstr>
      <vt:lpstr>WHY is Reverse Engineering Used?</vt:lpstr>
      <vt:lpstr>WHY is Reverse Engineering Used?</vt:lpstr>
      <vt:lpstr>WHY is Reverse Engineering Used?</vt:lpstr>
      <vt:lpstr>Reverse Engineering Tools</vt:lpstr>
      <vt:lpstr>Stages of Reverse Engineering</vt:lpstr>
      <vt:lpstr>Functional Analysis</vt:lpstr>
      <vt:lpstr>Functional Analysis Example</vt:lpstr>
      <vt:lpstr>Functional Analysis Example</vt:lpstr>
      <vt:lpstr>Black Box Systems Model</vt:lpstr>
      <vt:lpstr>Black Box Systems Model</vt:lpstr>
      <vt:lpstr>Functional Analysis Example</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6.3 Reverse Engineering</dc:title>
  <dc:subject>IED – Lesson 6.3</dc:subject>
  <dc:creator>PLTW</dc:creator>
  <cp:lastModifiedBy>Andy Fischer</cp:lastModifiedBy>
  <cp:revision>82</cp:revision>
  <dcterms:created xsi:type="dcterms:W3CDTF">2010-01-04T14:07:12Z</dcterms:created>
  <dcterms:modified xsi:type="dcterms:W3CDTF">2017-01-31T15:45:49Z</dcterms:modified>
</cp:coreProperties>
</file>