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5" r:id="rId4"/>
    <p:sldId id="266" r:id="rId5"/>
    <p:sldId id="267" r:id="rId6"/>
    <p:sldId id="268" r:id="rId7"/>
    <p:sldId id="271" r:id="rId8"/>
    <p:sldId id="272" r:id="rId9"/>
    <p:sldId id="280" r:id="rId10"/>
    <p:sldId id="275" r:id="rId11"/>
    <p:sldId id="273" r:id="rId12"/>
    <p:sldId id="277" r:id="rId13"/>
    <p:sldId id="278" r:id="rId14"/>
    <p:sldId id="279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4" autoAdjust="0"/>
    <p:restoredTop sz="92379" autoAdjust="0"/>
  </p:normalViewPr>
  <p:slideViewPr>
    <p:cSldViewPr>
      <p:cViewPr varScale="1">
        <p:scale>
          <a:sx n="69" d="100"/>
          <a:sy n="69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4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to address these questions as you work through the disassembly process.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4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later be asked to create a Product Disassembly Display.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6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later be asked to create a Product Disassembly Display.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6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be asked to present the</a:t>
            </a:r>
            <a:r>
              <a:rPr lang="en-US" baseline="0" dirty="0" smtClean="0"/>
              <a:t> findings of your reverse engineering project.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Disassembly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8580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800" i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© 2012 Project Lead The Way, Inc.</a:t>
            </a:r>
            <a:endParaRPr lang="en-US" sz="80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0" y="6629400"/>
            <a:ext cx="2209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i="0">
                <a:solidFill>
                  <a:srgbClr val="7F7F7F"/>
                </a:solidFill>
              </a:rPr>
              <a:t>Introduction to Engineering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Disassembly Display Example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7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Disassembly Display Example</a:t>
            </a:r>
            <a:endParaRPr lang="en-US" dirty="0"/>
          </a:p>
        </p:txBody>
      </p:sp>
      <p:pic>
        <p:nvPicPr>
          <p:cNvPr id="5" name="Picture 5" descr="rocket_launcher_dis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8965" r="19220" b="2310"/>
          <a:stretch>
            <a:fillRect/>
          </a:stretch>
        </p:blipFill>
        <p:spPr bwMode="auto">
          <a:xfrm>
            <a:off x="1524000" y="968375"/>
            <a:ext cx="6096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5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Display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b="8643"/>
          <a:stretch>
            <a:fillRect/>
          </a:stretch>
        </p:blipFill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3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Ashby, </a:t>
            </a:r>
            <a:r>
              <a:rPr lang="en-US" sz="2000" dirty="0" smtClean="0"/>
              <a:t>M., &amp; Johnson</a:t>
            </a:r>
            <a:r>
              <a:rPr lang="en-US" sz="2000" dirty="0"/>
              <a:t>, </a:t>
            </a:r>
            <a:r>
              <a:rPr lang="en-US" sz="2000" dirty="0" smtClean="0"/>
              <a:t>K. </a:t>
            </a:r>
            <a:r>
              <a:rPr lang="en-US" sz="2000" dirty="0"/>
              <a:t>(2002). </a:t>
            </a:r>
            <a:r>
              <a:rPr lang="en-US" sz="2000" i="1" dirty="0"/>
              <a:t>Materials and </a:t>
            </a:r>
            <a:r>
              <a:rPr lang="en-US" sz="2000" i="1" dirty="0" smtClean="0"/>
              <a:t>design</a:t>
            </a:r>
            <a:r>
              <a:rPr lang="en-US" sz="2000" i="1" dirty="0"/>
              <a:t>: The </a:t>
            </a:r>
            <a:r>
              <a:rPr lang="en-US" sz="2000" i="1" dirty="0" smtClean="0"/>
              <a:t>art </a:t>
            </a:r>
            <a:r>
              <a:rPr lang="en-US" sz="2000" i="1" dirty="0"/>
              <a:t>and </a:t>
            </a:r>
            <a:r>
              <a:rPr lang="en-US" sz="2000" i="1" dirty="0" smtClean="0"/>
              <a:t>science </a:t>
            </a:r>
            <a:r>
              <a:rPr lang="en-US" sz="2000" i="1" dirty="0"/>
              <a:t>of </a:t>
            </a:r>
            <a:r>
              <a:rPr lang="en-US" sz="2000" i="1" dirty="0" smtClean="0"/>
              <a:t>material </a:t>
            </a:r>
            <a:r>
              <a:rPr lang="en-US" sz="2000" i="1" dirty="0"/>
              <a:t>s</a:t>
            </a:r>
            <a:r>
              <a:rPr lang="en-US" sz="2000" i="1" dirty="0" smtClean="0"/>
              <a:t>election </a:t>
            </a:r>
            <a:r>
              <a:rPr lang="en-US" sz="2000" i="1" dirty="0"/>
              <a:t>in </a:t>
            </a:r>
            <a:r>
              <a:rPr lang="en-US" sz="2000" i="1" dirty="0" smtClean="0"/>
              <a:t>product </a:t>
            </a:r>
            <a:r>
              <a:rPr lang="en-US" sz="2000" i="1" dirty="0"/>
              <a:t>d</a:t>
            </a:r>
            <a:r>
              <a:rPr lang="en-US" sz="2000" i="1" dirty="0" smtClean="0"/>
              <a:t>esign</a:t>
            </a:r>
            <a:r>
              <a:rPr lang="en-US" sz="2000" dirty="0"/>
              <a:t>. Butterworth-Heinemann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cs typeface="Times New Roman" pitchFamily="18" charset="0"/>
              </a:rPr>
              <a:t>Dominick, </a:t>
            </a:r>
            <a:r>
              <a:rPr lang="en-US" sz="2000" dirty="0" smtClean="0">
                <a:cs typeface="Times New Roman" pitchFamily="18" charset="0"/>
              </a:rPr>
              <a:t>P. </a:t>
            </a:r>
            <a:r>
              <a:rPr lang="en-US" sz="2000" dirty="0">
                <a:cs typeface="Times New Roman" pitchFamily="18" charset="0"/>
              </a:rPr>
              <a:t>G., et al. (2000). </a:t>
            </a:r>
            <a:r>
              <a:rPr lang="en-US" sz="2000" i="1" dirty="0">
                <a:cs typeface="Times New Roman" pitchFamily="18" charset="0"/>
              </a:rPr>
              <a:t>Tools and </a:t>
            </a:r>
            <a:r>
              <a:rPr lang="en-US" sz="2000" i="1" dirty="0" smtClean="0">
                <a:cs typeface="Times New Roman" pitchFamily="18" charset="0"/>
              </a:rPr>
              <a:t>tactics </a:t>
            </a:r>
            <a:r>
              <a:rPr lang="en-US" sz="2000" i="1" dirty="0">
                <a:cs typeface="Times New Roman" pitchFamily="18" charset="0"/>
              </a:rPr>
              <a:t>of </a:t>
            </a:r>
            <a:r>
              <a:rPr lang="en-US" sz="2000" i="1" dirty="0" smtClean="0">
                <a:cs typeface="Times New Roman" pitchFamily="18" charset="0"/>
              </a:rPr>
              <a:t>design</a:t>
            </a:r>
            <a:r>
              <a:rPr lang="en-US" sz="2000" dirty="0">
                <a:cs typeface="Times New Roman" pitchFamily="18" charset="0"/>
              </a:rPr>
              <a:t>. John Wiley and Sons.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Ingle</a:t>
            </a:r>
            <a:r>
              <a:rPr lang="en-US" sz="2000" dirty="0">
                <a:cs typeface="Times New Roman" pitchFamily="18" charset="0"/>
              </a:rPr>
              <a:t>, K. A. (1994). </a:t>
            </a:r>
            <a:r>
              <a:rPr lang="en-US" sz="2000" i="1" dirty="0">
                <a:cs typeface="Times New Roman" pitchFamily="18" charset="0"/>
              </a:rPr>
              <a:t>Reverse </a:t>
            </a:r>
            <a:r>
              <a:rPr lang="en-US" sz="2000" i="1" dirty="0" smtClean="0">
                <a:cs typeface="Times New Roman" pitchFamily="18" charset="0"/>
              </a:rPr>
              <a:t>engineering</a:t>
            </a:r>
            <a:r>
              <a:rPr lang="en-US" sz="2000" dirty="0">
                <a:cs typeface="Times New Roman" pitchFamily="18" charset="0"/>
              </a:rPr>
              <a:t>.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NY: McGraw-Hill.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cs typeface="Times New Roman" pitchFamily="18" charset="0"/>
              </a:rPr>
              <a:t>New Product Development Solutions</a:t>
            </a:r>
            <a:r>
              <a:rPr lang="en-US" sz="2000" dirty="0" smtClean="0">
                <a:cs typeface="Times New Roman" pitchFamily="18" charset="0"/>
              </a:rPr>
              <a:t>. (</a:t>
            </a:r>
            <a:r>
              <a:rPr lang="en-US" sz="2000" dirty="0" err="1" smtClean="0">
                <a:cs typeface="Times New Roman" pitchFamily="18" charset="0"/>
              </a:rPr>
              <a:t>n.d</a:t>
            </a:r>
            <a:r>
              <a:rPr lang="en-US" sz="2000" dirty="0" smtClean="0">
                <a:cs typeface="Times New Roman" pitchFamily="18" charset="0"/>
              </a:rPr>
              <a:t>.). Retrieved from http</a:t>
            </a:r>
            <a:r>
              <a:rPr lang="en-US" sz="2000" dirty="0">
                <a:cs typeface="Times New Roman" pitchFamily="18" charset="0"/>
              </a:rPr>
              <a:t>://www.npd-solutions.com/ 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Otto, </a:t>
            </a:r>
            <a:r>
              <a:rPr lang="en-US" sz="2000" dirty="0" smtClean="0"/>
              <a:t>K., &amp; </a:t>
            </a:r>
            <a:r>
              <a:rPr lang="en-US" sz="2000" dirty="0"/>
              <a:t>Wood, </a:t>
            </a:r>
            <a:r>
              <a:rPr lang="en-US" sz="2000" dirty="0" smtClean="0"/>
              <a:t>K. </a:t>
            </a:r>
            <a:r>
              <a:rPr lang="en-US" sz="2000"/>
              <a:t>(</a:t>
            </a:r>
            <a:r>
              <a:rPr lang="en-US" sz="2000" smtClean="0"/>
              <a:t>2001). </a:t>
            </a:r>
            <a:r>
              <a:rPr lang="en-US" sz="2000" i="1" dirty="0"/>
              <a:t>Product </a:t>
            </a:r>
            <a:r>
              <a:rPr lang="en-US" sz="2000" i="1" dirty="0" smtClean="0"/>
              <a:t>design</a:t>
            </a:r>
            <a:r>
              <a:rPr lang="en-US" sz="2000" i="1" dirty="0"/>
              <a:t>: Techniques in </a:t>
            </a:r>
            <a:r>
              <a:rPr lang="en-US" sz="2000" i="1" dirty="0" smtClean="0"/>
              <a:t>reverse </a:t>
            </a:r>
            <a:r>
              <a:rPr lang="en-US" sz="2000" i="1" dirty="0"/>
              <a:t>e</a:t>
            </a:r>
            <a:r>
              <a:rPr lang="en-US" sz="2000" i="1" dirty="0" smtClean="0"/>
              <a:t>ngineering </a:t>
            </a:r>
            <a:r>
              <a:rPr lang="en-US" sz="2000" i="1" dirty="0"/>
              <a:t>and </a:t>
            </a:r>
            <a:r>
              <a:rPr lang="en-US" sz="2000" i="1" dirty="0" smtClean="0"/>
              <a:t>new </a:t>
            </a:r>
            <a:r>
              <a:rPr lang="en-US" sz="2000" i="1" dirty="0"/>
              <a:t>p</a:t>
            </a:r>
            <a:r>
              <a:rPr lang="en-US" sz="2000" i="1" dirty="0" smtClean="0"/>
              <a:t>roduct </a:t>
            </a:r>
            <a:r>
              <a:rPr lang="en-US" sz="2000" i="1" dirty="0"/>
              <a:t>d</a:t>
            </a:r>
            <a:r>
              <a:rPr lang="en-US" sz="2000" i="1" dirty="0" smtClean="0"/>
              <a:t>evelopment</a:t>
            </a:r>
            <a:r>
              <a:rPr lang="en-US" sz="2000" i="1" dirty="0"/>
              <a:t>.</a:t>
            </a:r>
            <a:r>
              <a:rPr lang="en-US" sz="2000" dirty="0"/>
              <a:t> Upper Saddle River, NJ: Prentice Hall.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Samuelson, P., </a:t>
            </a:r>
            <a:r>
              <a:rPr lang="en-US" sz="2000" dirty="0" smtClean="0"/>
              <a:t>&amp; </a:t>
            </a:r>
            <a:r>
              <a:rPr lang="en-US" sz="2000" dirty="0" err="1" smtClean="0"/>
              <a:t>Scotchmer</a:t>
            </a:r>
            <a:r>
              <a:rPr lang="en-US" sz="2000" dirty="0"/>
              <a:t>, S. (2002).The law and economics of reverse engineering. </a:t>
            </a:r>
            <a:r>
              <a:rPr lang="en-US" sz="2000" i="1" dirty="0"/>
              <a:t>Yale Law Journal</a:t>
            </a:r>
            <a:r>
              <a:rPr lang="en-US" sz="2000" dirty="0"/>
              <a:t>. </a:t>
            </a:r>
            <a:r>
              <a:rPr lang="en-US" sz="2000" dirty="0" smtClean="0"/>
              <a:t>Retrieved from http</a:t>
            </a:r>
            <a:r>
              <a:rPr lang="en-US" sz="2000" dirty="0"/>
              <a:t>://www.yale.edu/yalelj/111/111-7ab2.html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Disassembly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Disassembly or teardown of a product is a major step in the </a:t>
            </a:r>
            <a:r>
              <a:rPr lang="en-US" sz="2800" dirty="0" smtClean="0"/>
              <a:t>reverse </a:t>
            </a:r>
            <a:r>
              <a:rPr lang="en-US" sz="2800" dirty="0"/>
              <a:t>e</a:t>
            </a:r>
            <a:r>
              <a:rPr lang="en-US" sz="2800" dirty="0" smtClean="0"/>
              <a:t>ngineering process 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uncovers the principles behind how a product </a:t>
            </a:r>
            <a:r>
              <a:rPr lang="en-US" sz="2800" dirty="0" smtClean="0"/>
              <a:t>works 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is always fun to tear apart a product, but nothing will be accomplished if data is not collected during the </a:t>
            </a:r>
            <a:r>
              <a:rPr lang="en-US" sz="2800" dirty="0" smtClean="0"/>
              <a:t>process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gather this </a:t>
            </a:r>
            <a:r>
              <a:rPr lang="en-US" sz="2800" dirty="0" smtClean="0"/>
              <a:t>data, </a:t>
            </a:r>
            <a:r>
              <a:rPr lang="en-US" sz="2800" dirty="0"/>
              <a:t>we will use a Product </a:t>
            </a:r>
            <a:r>
              <a:rPr lang="en-US" sz="2800" dirty="0" smtClean="0"/>
              <a:t>Disassembly </a:t>
            </a:r>
            <a:r>
              <a:rPr lang="en-US" sz="2800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6042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Following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do the parts interact?</a:t>
            </a:r>
          </a:p>
          <a:p>
            <a:r>
              <a:rPr lang="en-US" sz="2800" dirty="0" smtClean="0"/>
              <a:t>What are the good and bad features of the product?</a:t>
            </a:r>
          </a:p>
          <a:p>
            <a:pPr lvl="1"/>
            <a:r>
              <a:rPr lang="en-US" sz="2400" dirty="0" smtClean="0"/>
              <a:t>Form</a:t>
            </a:r>
          </a:p>
          <a:p>
            <a:pPr lvl="1"/>
            <a:r>
              <a:rPr lang="en-US" sz="2400" dirty="0" smtClean="0"/>
              <a:t>Function</a:t>
            </a:r>
          </a:p>
          <a:p>
            <a:r>
              <a:rPr lang="en-US" sz="2800" dirty="0" smtClean="0"/>
              <a:t>What has caused the product to succeed or fail?</a:t>
            </a:r>
          </a:p>
          <a:p>
            <a:r>
              <a:rPr lang="en-US" sz="2800" dirty="0" smtClean="0"/>
              <a:t>Are the materials appropriate?</a:t>
            </a:r>
          </a:p>
          <a:p>
            <a:r>
              <a:rPr lang="en-US" sz="2800" dirty="0" smtClean="0"/>
              <a:t>What manufacturing process was used?</a:t>
            </a:r>
          </a:p>
          <a:p>
            <a:r>
              <a:rPr lang="en-US" sz="2800" dirty="0" smtClean="0"/>
              <a:t>What is the estimated cost of the product?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3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Disassemble a Product?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identify components and interaction of components</a:t>
            </a:r>
          </a:p>
          <a:p>
            <a:r>
              <a:rPr lang="en-US" dirty="0" smtClean="0"/>
              <a:t>To determine strength and weaknesses of parts</a:t>
            </a:r>
          </a:p>
          <a:p>
            <a:r>
              <a:rPr lang="en-US" dirty="0" smtClean="0"/>
              <a:t>To understand the operation</a:t>
            </a:r>
          </a:p>
          <a:p>
            <a:r>
              <a:rPr lang="en-US" dirty="0" smtClean="0"/>
              <a:t>To develop (computer)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Product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product is selected for RE</a:t>
            </a:r>
          </a:p>
          <a:p>
            <a:pPr lvl="1"/>
            <a:r>
              <a:rPr lang="en-US" dirty="0" smtClean="0"/>
              <a:t>The product can range from simple (child’s toy) to complex (fishing reel)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971036"/>
              </p:ext>
            </p:extLst>
          </p:nvPr>
        </p:nvGraphicFramePr>
        <p:xfrm>
          <a:off x="990600" y="3200400"/>
          <a:ext cx="3048000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 Document" r:id="rId3" imgW="2923162" imgH="1177047" progId="">
                  <p:embed/>
                </p:oleObj>
              </mc:Choice>
              <mc:Fallback>
                <p:oleObj name="Image Document" r:id="rId3" imgW="2923162" imgH="1177047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3048000" cy="281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8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Supplies for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36576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Small drill</a:t>
            </a:r>
          </a:p>
          <a:p>
            <a:pPr eaLnBrk="1" hangingPunct="1"/>
            <a:r>
              <a:rPr lang="en-US" sz="2400" dirty="0"/>
              <a:t>Calipers</a:t>
            </a:r>
          </a:p>
          <a:p>
            <a:pPr eaLnBrk="1" hangingPunct="1"/>
            <a:r>
              <a:rPr lang="en-US" sz="2400" dirty="0"/>
              <a:t>Screwdriver set</a:t>
            </a:r>
          </a:p>
          <a:p>
            <a:pPr eaLnBrk="1" hangingPunct="1"/>
            <a:r>
              <a:rPr lang="en-US" sz="2400" dirty="0"/>
              <a:t>Socket set</a:t>
            </a:r>
          </a:p>
          <a:p>
            <a:pPr eaLnBrk="1" hangingPunct="1"/>
            <a:r>
              <a:rPr lang="en-US" sz="2400" dirty="0"/>
              <a:t>Wrenches</a:t>
            </a:r>
          </a:p>
          <a:p>
            <a:pPr eaLnBrk="1" hangingPunct="1"/>
            <a:r>
              <a:rPr lang="en-US" sz="2400" dirty="0"/>
              <a:t>Wire cutters</a:t>
            </a:r>
          </a:p>
          <a:p>
            <a:pPr eaLnBrk="1" hangingPunct="1"/>
            <a:r>
              <a:rPr lang="en-US" sz="2400" dirty="0"/>
              <a:t>Needle nose </a:t>
            </a:r>
            <a:r>
              <a:rPr lang="en-US" sz="2400" dirty="0" smtClean="0"/>
              <a:t>and  </a:t>
            </a:r>
            <a:r>
              <a:rPr lang="en-US" sz="2400" dirty="0"/>
              <a:t>regular pliers</a:t>
            </a:r>
          </a:p>
          <a:p>
            <a:pPr eaLnBrk="1" hangingPunct="1"/>
            <a:r>
              <a:rPr lang="en-US" sz="2400" dirty="0"/>
              <a:t>Radius gauge</a:t>
            </a:r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1295400"/>
            <a:ext cx="388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/>
              <a:t>Hand saw / miter box </a:t>
            </a:r>
            <a:r>
              <a:rPr lang="en-US" sz="2400" dirty="0" smtClean="0"/>
              <a:t>and </a:t>
            </a:r>
            <a:r>
              <a:rPr lang="en-US" sz="2400" dirty="0"/>
              <a:t>back saw</a:t>
            </a:r>
          </a:p>
          <a:p>
            <a:pPr eaLnBrk="1" hangingPunct="1"/>
            <a:r>
              <a:rPr lang="en-US" sz="2400" dirty="0"/>
              <a:t>Scale</a:t>
            </a:r>
          </a:p>
          <a:p>
            <a:pPr eaLnBrk="1" hangingPunct="1"/>
            <a:r>
              <a:rPr lang="en-US" sz="2400" dirty="0"/>
              <a:t>Protractor</a:t>
            </a:r>
          </a:p>
          <a:p>
            <a:pPr eaLnBrk="1" hangingPunct="1"/>
            <a:r>
              <a:rPr lang="en-US" sz="2400" dirty="0"/>
              <a:t>Handout – Product Teardown Chart</a:t>
            </a:r>
          </a:p>
          <a:p>
            <a:pPr eaLnBrk="1" hangingPunct="1"/>
            <a:r>
              <a:rPr lang="en-US" sz="2400" dirty="0"/>
              <a:t>Hand tool to compress springs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562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 NOT DESTRUCTIVELY DISASSEMBLE AN AUTOMOBLOX VEHICLE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Disassembly and Documentation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172200" cy="4830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Disassemble the product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Create pictorial sketches to describe the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Carefully observe and measure each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Record your finding on the Product Disassembly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Create an annotated sketch of each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Compare your hypothesis for operation to the actual operation of the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Create 3D solid models for each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Document your findings</a:t>
            </a: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13306"/>
            <a:ext cx="2104351" cy="268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96" y="4724400"/>
            <a:ext cx="2666585" cy="199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6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Disassembly Chart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862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7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Following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do the parts interact?</a:t>
            </a:r>
          </a:p>
          <a:p>
            <a:r>
              <a:rPr lang="en-US" sz="2800" dirty="0" smtClean="0"/>
              <a:t>What are the good and bad features of the product?</a:t>
            </a:r>
          </a:p>
          <a:p>
            <a:pPr lvl="1"/>
            <a:r>
              <a:rPr lang="en-US" sz="2400" dirty="0" smtClean="0"/>
              <a:t>Form</a:t>
            </a:r>
          </a:p>
          <a:p>
            <a:pPr lvl="1"/>
            <a:r>
              <a:rPr lang="en-US" sz="2400" dirty="0" smtClean="0"/>
              <a:t>Function</a:t>
            </a:r>
          </a:p>
          <a:p>
            <a:r>
              <a:rPr lang="en-US" sz="2800" dirty="0" smtClean="0"/>
              <a:t>What has caused the product to succeed or fail?</a:t>
            </a:r>
          </a:p>
          <a:p>
            <a:r>
              <a:rPr lang="en-US" sz="2800" dirty="0" smtClean="0"/>
              <a:t>Are the materials appropriate?</a:t>
            </a:r>
          </a:p>
          <a:p>
            <a:r>
              <a:rPr lang="en-US" sz="2800" dirty="0" smtClean="0"/>
              <a:t>What manufacturing process was used?</a:t>
            </a:r>
          </a:p>
          <a:p>
            <a:r>
              <a:rPr lang="en-US" sz="2800" dirty="0" smtClean="0"/>
              <a:t>What is the estimated cost of the product?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76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56&quot;/&gt;&lt;/object&gt;&lt;object type=&quot;3&quot; unique_id=&quot;14140&quot;&gt;&lt;property id=&quot;20148&quot; value=&quot;5&quot;/&gt;&lt;property id=&quot;20300&quot; value=&quot;Slide 2 - &amp;quot;Product Disassembly&amp;quot;&quot;/&gt;&lt;property id=&quot;20307&quot; value=&quot;265&quot;/&gt;&lt;/object&gt;&lt;object type=&quot;3&quot; unique_id=&quot;14141&quot;&gt;&lt;property id=&quot;20148&quot; value=&quot;5&quot;/&gt;&lt;property id=&quot;20300&quot; value=&quot;Slide 3 - &amp;quot;Answer the Following Questions&amp;quot;&quot;/&gt;&lt;property id=&quot;20307&quot; value=&quot;266&quot;/&gt;&lt;/object&gt;&lt;object type=&quot;3&quot; unique_id=&quot;14142&quot;&gt;&lt;property id=&quot;20148&quot; value=&quot;5&quot;/&gt;&lt;property id=&quot;20300&quot; value=&quot;Slide 4 - &amp;quot;Why Disassemble a Product?&amp;quot;&quot;/&gt;&lt;property id=&quot;20307&quot; value=&quot;267&quot;/&gt;&lt;/object&gt;&lt;object type=&quot;3&quot; unique_id=&quot;14143&quot;&gt;&lt;property id=&quot;20148&quot; value=&quot;5&quot;/&gt;&lt;property id=&quot;20300&quot; value=&quot;Slide 5 - &amp;quot;Initial Product Selection&amp;quot;&quot;/&gt;&lt;property id=&quot;20307&quot; value=&quot;268&quot;/&gt;&lt;/object&gt;&lt;object type=&quot;3&quot; unique_id=&quot;14144&quot;&gt;&lt;property id=&quot;20148&quot; value=&quot;5&quot;/&gt;&lt;property id=&quot;20300&quot; value=&quot;Slide 6 - &amp;quot;Suggested Supplies for Disassembly&amp;quot;&quot;/&gt;&lt;property id=&quot;20307&quot; value=&quot;271&quot;/&gt;&lt;/object&gt;&lt;object type=&quot;3&quot; unique_id=&quot;14145&quot;&gt;&lt;property id=&quot;20148&quot; value=&quot;5&quot;/&gt;&lt;property id=&quot;20300&quot; value=&quot;Slide 7 - &amp;quot;Product Disassembly and Documentation Procedure&amp;quot;&quot;/&gt;&lt;property id=&quot;20307&quot; value=&quot;272&quot;/&gt;&lt;/object&gt;&lt;object type=&quot;3&quot; unique_id=&quot;14146&quot;&gt;&lt;property id=&quot;20148&quot; value=&quot;5&quot;/&gt;&lt;property id=&quot;20300&quot; value=&quot;Slide 8 - &amp;quot;Product Disassembly Chart&amp;quot;&quot;/&gt;&lt;property id=&quot;20307&quot; value=&quot;280&quot;/&gt;&lt;/object&gt;&lt;object type=&quot;3&quot; unique_id=&quot;14147&quot;&gt;&lt;property id=&quot;20148&quot; value=&quot;5&quot;/&gt;&lt;property id=&quot;20300&quot; value=&quot;Slide 9 - &amp;quot;Answer the Following Questions&amp;quot;&quot;/&gt;&lt;property id=&quot;20307&quot; value=&quot;275&quot;/&gt;&lt;/object&gt;&lt;object type=&quot;3&quot; unique_id=&quot;14148&quot;&gt;&lt;property id=&quot;20148&quot; value=&quot;5&quot;/&gt;&lt;property id=&quot;20300&quot; value=&quot;Slide 10 - &amp;quot;Product Disassembly Display Example&amp;quot;&quot;/&gt;&lt;property id=&quot;20307&quot; value=&quot;273&quot;/&gt;&lt;/object&gt;&lt;object type=&quot;3&quot; unique_id=&quot;14149&quot;&gt;&lt;property id=&quot;20148&quot; value=&quot;5&quot;/&gt;&lt;property id=&quot;20300&quot; value=&quot;Slide 11 - &amp;quot;Product Disassembly Display Example&amp;quot;&quot;/&gt;&lt;property id=&quot;20307&quot; value=&quot;277&quot;/&gt;&lt;/object&gt;&lt;object type=&quot;3&quot; unique_id=&quot;14150&quot;&gt;&lt;property id=&quot;20148&quot; value=&quot;5&quot;/&gt;&lt;property id=&quot;20300&quot; value=&quot;Slide 12 - &amp;quot;Product Display Presentation&amp;quot;&quot;/&gt;&lt;property id=&quot;20307&quot; value=&quot;278&quot;/&gt;&lt;/object&gt;&lt;object type=&quot;3&quot; unique_id=&quot;14151&quot;&gt;&lt;property id=&quot;20148&quot; value=&quot;5&quot;/&gt;&lt;property id=&quot;20300&quot; value=&quot;Slide 13 - &amp;quot;References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860</TotalTime>
  <Words>554</Words>
  <Application>Microsoft Office PowerPoint</Application>
  <PresentationFormat>On-screen Show (4:3)</PresentationFormat>
  <Paragraphs>93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PowerPointTemplateAE_2009_1217_NEW NEW Template</vt:lpstr>
      <vt:lpstr>1_Custom Design</vt:lpstr>
      <vt:lpstr>Image Document</vt:lpstr>
      <vt:lpstr>PowerPoint Presentation</vt:lpstr>
      <vt:lpstr>Product Disassembly</vt:lpstr>
      <vt:lpstr>Answer the Following Questions</vt:lpstr>
      <vt:lpstr>Why Disassemble a Product?</vt:lpstr>
      <vt:lpstr>Initial Product Selection</vt:lpstr>
      <vt:lpstr>Suggested Supplies for Disassembly</vt:lpstr>
      <vt:lpstr>Product Disassembly and Documentation Procedure</vt:lpstr>
      <vt:lpstr>Product Disassembly Chart</vt:lpstr>
      <vt:lpstr>Answer the Following Questions</vt:lpstr>
      <vt:lpstr>Product Disassembly Display Example</vt:lpstr>
      <vt:lpstr>Product Disassembly Display Example</vt:lpstr>
      <vt:lpstr>Product Display Presentation</vt:lpstr>
      <vt:lpstr>References</vt:lpstr>
    </vt:vector>
  </TitlesOfParts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6.4 Product Disassembly</dc:title>
  <dc:subject>IED – Lesson 6.4</dc:subject>
  <dc:creator>PLTW</dc:creator>
  <cp:lastModifiedBy>Andy Fischer</cp:lastModifiedBy>
  <cp:revision>42</cp:revision>
  <dcterms:created xsi:type="dcterms:W3CDTF">2010-01-04T14:07:12Z</dcterms:created>
  <dcterms:modified xsi:type="dcterms:W3CDTF">2017-01-31T16:10:46Z</dcterms:modified>
</cp:coreProperties>
</file>