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65" r:id="rId4"/>
    <p:sldId id="267" r:id="rId5"/>
    <p:sldId id="268" r:id="rId6"/>
    <p:sldId id="269" r:id="rId7"/>
    <p:sldId id="270" r:id="rId8"/>
    <p:sldId id="273" r:id="rId9"/>
    <p:sldId id="274" r:id="rId10"/>
    <p:sldId id="281" r:id="rId11"/>
    <p:sldId id="271" r:id="rId12"/>
    <p:sldId id="272" r:id="rId13"/>
    <p:sldId id="275" r:id="rId14"/>
    <p:sldId id="276" r:id="rId15"/>
    <p:sldId id="278" r:id="rId16"/>
    <p:sldId id="279" r:id="rId17"/>
    <p:sldId id="277" r:id="rId18"/>
    <p:sldId id="280" r:id="rId19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6E6E6"/>
    <a:srgbClr val="003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4" autoAdjust="0"/>
    <p:restoredTop sz="86642" autoAdjust="0"/>
  </p:normalViewPr>
  <p:slideViewPr>
    <p:cSldViewPr>
      <p:cViewPr varScale="1">
        <p:scale>
          <a:sx n="64" d="100"/>
          <a:sy n="64" d="100"/>
        </p:scale>
        <p:origin x="7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65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95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8100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Presentation Name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Course Name</a:t>
            </a:r>
            <a:endParaRPr lang="en-US" baseline="30000" smtClean="0"/>
          </a:p>
          <a:p>
            <a:r>
              <a:rPr lang="en-US" smtClean="0"/>
              <a:t>Unit # – Lesson #.# – Lesson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666A-3503-4EB4-9796-FFB36F66CA1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62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Presentation Name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Course Name</a:t>
            </a:r>
            <a:endParaRPr lang="en-US" baseline="30000" smtClean="0"/>
          </a:p>
          <a:p>
            <a:r>
              <a:rPr lang="en-US" smtClean="0"/>
              <a:t>Unit # – Lesson #.# – Lesson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666A-3503-4EB4-9796-FFB36F66CA1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53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</a:t>
            </a:r>
            <a:r>
              <a:rPr lang="en-US" baseline="0" dirty="0" smtClean="0"/>
              <a:t> not use a</a:t>
            </a:r>
            <a:r>
              <a:rPr lang="en-US" dirty="0" smtClean="0"/>
              <a:t>uxiliary views in this unit, </a:t>
            </a:r>
            <a:r>
              <a:rPr lang="en-US" smtClean="0"/>
              <a:t>but they will </a:t>
            </a:r>
            <a:r>
              <a:rPr lang="en-US" dirty="0" smtClean="0"/>
              <a:t>be presented in more detail</a:t>
            </a:r>
            <a:r>
              <a:rPr lang="en-US" baseline="0" dirty="0" smtClean="0"/>
              <a:t> in Unit 8.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Presentation Name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Course Name</a:t>
            </a:r>
            <a:endParaRPr lang="en-US" baseline="30000" smtClean="0"/>
          </a:p>
          <a:p>
            <a:r>
              <a:rPr lang="en-US" smtClean="0"/>
              <a:t>Unit # – Lesson #.# – Lesson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666A-3503-4EB4-9796-FFB36F66CA1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386B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PLTW_MT_L_3C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47800" y="381000"/>
            <a:ext cx="6246479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BA66F-768A-496E-B201-B0F50C2CC7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A5C21-3EFD-42C5-84BD-6FC92D3A6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46C69-9418-40E3-B341-72FC08C7A5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0E8F6-9527-4481-96FF-48BB1CF63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D7CA6-A1F5-49C9-A354-4074CB0AF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8B3C12-BC1A-4959-8182-8B391870C7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7" r:id="rId4"/>
    <p:sldLayoutId id="2147483668" r:id="rId5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386B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Alternate Views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6858000" y="6629400"/>
            <a:ext cx="220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2012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 to Engineering Design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974942"/>
          </a:xfrm>
        </p:spPr>
        <p:txBody>
          <a:bodyPr/>
          <a:lstStyle/>
          <a:p>
            <a:r>
              <a:rPr lang="en-US" dirty="0" smtClean="0"/>
              <a:t>Used on symmetrical parts to show inside as well as outside details in one view</a:t>
            </a:r>
          </a:p>
          <a:p>
            <a:r>
              <a:rPr lang="en-US" dirty="0" smtClean="0"/>
              <a:t>One quarter of the part is cut away</a:t>
            </a:r>
          </a:p>
          <a:p>
            <a:r>
              <a:rPr lang="en-US" dirty="0" smtClean="0"/>
              <a:t>Cutting plane line goes halfway through the part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6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Section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17708" r="3125" b="8333"/>
          <a:stretch>
            <a:fillRect/>
          </a:stretch>
        </p:blipFill>
        <p:spPr bwMode="auto">
          <a:xfrm>
            <a:off x="991385" y="1143000"/>
            <a:ext cx="7404957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00513" y="502448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Half Section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1" y="1366102"/>
            <a:ext cx="2819399" cy="1015663"/>
          </a:xfrm>
          <a:prstGeom prst="rect">
            <a:avLst/>
          </a:prstGeom>
          <a:solidFill>
            <a:srgbClr val="E6E6E6"/>
          </a:solidFill>
          <a:ln w="254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386B"/>
                </a:solidFill>
              </a:rPr>
              <a:t>Note that the cutting plane line cuts away a quarter of the part  </a:t>
            </a:r>
            <a:endParaRPr lang="en-US" sz="2000" dirty="0">
              <a:solidFill>
                <a:srgbClr val="00386B"/>
              </a:solidFill>
            </a:endParaRPr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>
          <a:xfrm>
            <a:off x="1562101" y="2381765"/>
            <a:ext cx="1104899" cy="2571235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24600" y="581272"/>
            <a:ext cx="2590800" cy="1015663"/>
          </a:xfrm>
          <a:prstGeom prst="rect">
            <a:avLst/>
          </a:prstGeom>
          <a:solidFill>
            <a:srgbClr val="E6E6E6"/>
          </a:solidFill>
          <a:ln w="254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386B"/>
                </a:solidFill>
              </a:rPr>
              <a:t>Only one arrowhead in the direction of view</a:t>
            </a:r>
            <a:endParaRPr lang="en-US" sz="2000" dirty="0">
              <a:solidFill>
                <a:srgbClr val="00386B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810000" y="1781601"/>
            <a:ext cx="2514600" cy="2637999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83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Offset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114800" cy="4830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Interior features not in line with each other can be shown in an offset section </a:t>
            </a:r>
            <a:r>
              <a:rPr lang="en-US" dirty="0" smtClean="0"/>
              <a:t>view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Note </a:t>
            </a:r>
            <a:r>
              <a:rPr lang="en-US" dirty="0"/>
              <a:t>how the cutting plane line changes </a:t>
            </a:r>
            <a:r>
              <a:rPr lang="en-US" dirty="0" smtClean="0"/>
              <a:t>direction and </a:t>
            </a:r>
            <a:r>
              <a:rPr lang="en-US" dirty="0"/>
              <a:t>follows the center of each feature</a:t>
            </a:r>
          </a:p>
        </p:txBody>
      </p:sp>
      <p:pic>
        <p:nvPicPr>
          <p:cNvPr id="4" name="Picture 5" descr="Offset Section"/>
          <p:cNvPicPr>
            <a:picLocks noChangeAspect="1" noChangeArrowheads="1"/>
          </p:cNvPicPr>
          <p:nvPr/>
        </p:nvPicPr>
        <p:blipFill>
          <a:blip r:embed="rId2" cstate="print">
            <a:lum bright="14000" contras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858" y="1219201"/>
            <a:ext cx="4251573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832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Auxiliary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505200"/>
          </a:xfrm>
        </p:spPr>
        <p:txBody>
          <a:bodyPr/>
          <a:lstStyle/>
          <a:p>
            <a:r>
              <a:rPr lang="en-US" dirty="0" smtClean="0"/>
              <a:t>Orthographic projection of an inclined plane (angled surface) which appears foreshortened in a principle orthographic projection</a:t>
            </a:r>
          </a:p>
          <a:p>
            <a:r>
              <a:rPr lang="en-US" dirty="0" smtClean="0"/>
              <a:t>Used to show the true size and shape of an inclined plane and the features on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35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Auxiliary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3429000" cy="3733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Foreshortened </a:t>
            </a:r>
            <a:r>
              <a:rPr lang="en-US" sz="2800" dirty="0" smtClean="0"/>
              <a:t>surfaces do not give a clear or accurate representation of the size or shape of the surface or features and should not be dimensioned</a:t>
            </a:r>
            <a:endParaRPr lang="en-US" sz="2800" dirty="0"/>
          </a:p>
        </p:txBody>
      </p:sp>
      <p:pic>
        <p:nvPicPr>
          <p:cNvPr id="4" name="Picture 3" descr="foreshorten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298992"/>
            <a:ext cx="496411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027"/>
          <p:cNvSpPr>
            <a:spLocks noChangeArrowheads="1"/>
          </p:cNvSpPr>
          <p:nvPr/>
        </p:nvSpPr>
        <p:spPr bwMode="auto">
          <a:xfrm rot="18889629">
            <a:off x="4908550" y="3737393"/>
            <a:ext cx="1281113" cy="277813"/>
          </a:xfrm>
          <a:prstGeom prst="leftArrow">
            <a:avLst>
              <a:gd name="adj1" fmla="val 24444"/>
              <a:gd name="adj2" fmla="val 19842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AutoShape 1028"/>
          <p:cNvSpPr>
            <a:spLocks noChangeArrowheads="1"/>
          </p:cNvSpPr>
          <p:nvPr/>
        </p:nvSpPr>
        <p:spPr bwMode="auto">
          <a:xfrm rot="13801392">
            <a:off x="7118350" y="3813593"/>
            <a:ext cx="1281113" cy="277813"/>
          </a:xfrm>
          <a:prstGeom prst="leftArrow">
            <a:avLst>
              <a:gd name="adj1" fmla="val 24444"/>
              <a:gd name="adj2" fmla="val 19842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Text Box 1029"/>
          <p:cNvSpPr txBox="1">
            <a:spLocks noChangeArrowheads="1"/>
          </p:cNvSpPr>
          <p:nvPr/>
        </p:nvSpPr>
        <p:spPr bwMode="auto">
          <a:xfrm>
            <a:off x="5105400" y="2808705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i="1" dirty="0">
                <a:solidFill>
                  <a:srgbClr val="A50021"/>
                </a:solidFill>
                <a:latin typeface="Arial" charset="0"/>
              </a:rPr>
              <a:t>foreshortened face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1001" y="33240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30046" y="5870992"/>
            <a:ext cx="1197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81801" y="5867064"/>
            <a:ext cx="1495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RIGHT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45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foreshortened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479730"/>
            <a:ext cx="496411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Auxiliary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3429000" cy="3733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An </a:t>
            </a:r>
            <a:r>
              <a:rPr lang="en-US" sz="2800" dirty="0" smtClean="0">
                <a:solidFill>
                  <a:srgbClr val="C00000"/>
                </a:solidFill>
              </a:rPr>
              <a:t>auxiliary view </a:t>
            </a:r>
            <a:r>
              <a:rPr lang="en-US" sz="2800" dirty="0" smtClean="0"/>
              <a:t>allows the viewer to look perpendicular to an angled surface to witness the true size and shape of that surface and its features (a hole in this example).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237015" y="33240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30046" y="5870992"/>
            <a:ext cx="1197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81801" y="5867064"/>
            <a:ext cx="1495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RIGHT SIDE</a:t>
            </a:r>
            <a:endParaRPr lang="en-US" dirty="0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 rot="1745002">
            <a:off x="6398989" y="2057399"/>
            <a:ext cx="1608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A50021"/>
                </a:solidFill>
                <a:latin typeface="Arial" charset="0"/>
              </a:rPr>
              <a:t>True Height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 rot="18005002">
            <a:off x="4566221" y="2643980"/>
            <a:ext cx="2389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A50021"/>
                </a:solidFill>
                <a:latin typeface="Arial" charset="0"/>
              </a:rPr>
              <a:t>Auxiliary Distance</a:t>
            </a:r>
          </a:p>
        </p:txBody>
      </p:sp>
    </p:spTree>
    <p:extLst>
      <p:ext uri="{BB962C8B-B14F-4D97-AF65-F5344CB8AC3E}">
        <p14:creationId xmlns:p14="http://schemas.microsoft.com/office/powerpoint/2010/main" val="205899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971800"/>
          </a:xfrm>
        </p:spPr>
        <p:txBody>
          <a:bodyPr/>
          <a:lstStyle/>
          <a:p>
            <a:r>
              <a:rPr lang="en-US" dirty="0" smtClean="0"/>
              <a:t>An enlargement of a portion of another view to illustrate small features on a part</a:t>
            </a:r>
          </a:p>
          <a:p>
            <a:pPr lvl="1"/>
            <a:r>
              <a:rPr lang="en-US" dirty="0" smtClean="0"/>
              <a:t>Not to be confused with a </a:t>
            </a:r>
            <a:r>
              <a:rPr lang="en-US" dirty="0" smtClean="0">
                <a:solidFill>
                  <a:srgbClr val="0000FF"/>
                </a:solidFill>
              </a:rPr>
              <a:t>Detail Drawing </a:t>
            </a:r>
            <a:r>
              <a:rPr lang="en-US" dirty="0" smtClean="0"/>
              <a:t>which is any drawing that contains all the information needed to manufacture a 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8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View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18750" r="3125" b="8333"/>
          <a:stretch>
            <a:fillRect/>
          </a:stretch>
        </p:blipFill>
        <p:spPr bwMode="auto">
          <a:xfrm>
            <a:off x="2199706" y="1447800"/>
            <a:ext cx="6754971" cy="5139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2674" y="1219200"/>
            <a:ext cx="2819399" cy="707886"/>
          </a:xfrm>
          <a:prstGeom prst="rect">
            <a:avLst/>
          </a:prstGeom>
          <a:solidFill>
            <a:srgbClr val="E6E6E6"/>
          </a:solidFill>
          <a:ln w="254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386B"/>
                </a:solidFill>
              </a:rPr>
              <a:t>A feature is broken out and enlarged for clarity</a:t>
            </a:r>
            <a:endParaRPr lang="en-US" sz="2000" dirty="0">
              <a:solidFill>
                <a:srgbClr val="00386B"/>
              </a:solidFill>
            </a:endParaRP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>
            <a:off x="1572374" y="1927086"/>
            <a:ext cx="3152026" cy="1959114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2"/>
          </p:cNvCxnSpPr>
          <p:nvPr/>
        </p:nvCxnSpPr>
        <p:spPr>
          <a:xfrm>
            <a:off x="1572374" y="1927086"/>
            <a:ext cx="1675330" cy="3461028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23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Views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399"/>
          </a:xfrm>
        </p:spPr>
        <p:txBody>
          <a:bodyPr/>
          <a:lstStyle/>
          <a:p>
            <a:r>
              <a:rPr lang="en-US" dirty="0" smtClean="0"/>
              <a:t>In some cases, orthogonal projections and pictorials are not sufficient to specify all the details of a part.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Section View. </a:t>
            </a:r>
            <a:r>
              <a:rPr lang="en-US" sz="2400" dirty="0" smtClean="0"/>
              <a:t>Used to show “inside” details not apparent on the exterior of the part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Auxiliary View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sz="2400" dirty="0"/>
              <a:t>Used to show features that are located on an inclined surface in true size and </a:t>
            </a:r>
            <a:r>
              <a:rPr lang="en-US" sz="2400" dirty="0" smtClean="0"/>
              <a:t>shape</a:t>
            </a:r>
            <a:endParaRPr lang="en-US" sz="2400" dirty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Detail </a:t>
            </a:r>
            <a:r>
              <a:rPr lang="en-US" dirty="0">
                <a:solidFill>
                  <a:srgbClr val="C00000"/>
                </a:solidFill>
              </a:rPr>
              <a:t>View. </a:t>
            </a:r>
            <a:r>
              <a:rPr lang="en-US" sz="2400" dirty="0" smtClean="0"/>
              <a:t>Used to show a “close-up” view of features that are too small to adequately specify in another view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421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4800600" cy="3352799"/>
          </a:xfrm>
        </p:spPr>
        <p:txBody>
          <a:bodyPr/>
          <a:lstStyle/>
          <a:p>
            <a:r>
              <a:rPr lang="en-US" dirty="0" smtClean="0"/>
              <a:t>Provides a view of an object as if it were cut by a saw</a:t>
            </a:r>
          </a:p>
          <a:p>
            <a:r>
              <a:rPr lang="en-US" dirty="0" smtClean="0"/>
              <a:t>Location is indicated by a </a:t>
            </a:r>
            <a:r>
              <a:rPr lang="en-US" dirty="0" smtClean="0">
                <a:solidFill>
                  <a:srgbClr val="C00000"/>
                </a:solidFill>
              </a:rPr>
              <a:t>cutting plane line </a:t>
            </a:r>
            <a:r>
              <a:rPr lang="en-US" dirty="0" smtClean="0"/>
              <a:t>on </a:t>
            </a:r>
            <a:r>
              <a:rPr lang="en-US" smtClean="0"/>
              <a:t>another view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32555"/>
            <a:ext cx="3286125" cy="490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5907097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386B"/>
                </a:solidFill>
              </a:rPr>
              <a:t>Cutting plane line</a:t>
            </a:r>
            <a:endParaRPr lang="en-US" sz="2400" dirty="0">
              <a:solidFill>
                <a:srgbClr val="00386B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419600" y="5257800"/>
            <a:ext cx="1524000" cy="88013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00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4800600" cy="3352799"/>
          </a:xfrm>
        </p:spPr>
        <p:txBody>
          <a:bodyPr/>
          <a:lstStyle/>
          <a:p>
            <a:r>
              <a:rPr lang="en-US" dirty="0" smtClean="0"/>
              <a:t>Cutting plane line</a:t>
            </a:r>
          </a:p>
          <a:p>
            <a:pPr lvl="1"/>
            <a:r>
              <a:rPr lang="en-US" dirty="0" smtClean="0"/>
              <a:t>Indicates location of the cut</a:t>
            </a:r>
          </a:p>
          <a:p>
            <a:pPr lvl="1"/>
            <a:r>
              <a:rPr lang="en-US" dirty="0" smtClean="0"/>
              <a:t>Thick and broken line</a:t>
            </a:r>
          </a:p>
          <a:p>
            <a:pPr lvl="1"/>
            <a:r>
              <a:rPr lang="en-US" dirty="0" smtClean="0"/>
              <a:t>Arrows indicate direction of view</a:t>
            </a:r>
          </a:p>
          <a:p>
            <a:pPr lvl="1"/>
            <a:r>
              <a:rPr lang="en-US" dirty="0" smtClean="0"/>
              <a:t>Labeled with a letter for identification on drawing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32555"/>
            <a:ext cx="3286125" cy="490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5907097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386B"/>
                </a:solidFill>
              </a:rPr>
              <a:t>Cutting plane line</a:t>
            </a:r>
            <a:endParaRPr lang="en-US" sz="2400" dirty="0">
              <a:solidFill>
                <a:srgbClr val="00386B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419600" y="5257800"/>
            <a:ext cx="1524000" cy="88013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63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4800600" cy="3352799"/>
          </a:xfrm>
        </p:spPr>
        <p:txBody>
          <a:bodyPr/>
          <a:lstStyle/>
          <a:p>
            <a:r>
              <a:rPr lang="en-US" dirty="0" smtClean="0"/>
              <a:t>Section lines</a:t>
            </a:r>
          </a:p>
          <a:p>
            <a:pPr lvl="1"/>
            <a:r>
              <a:rPr lang="en-US" dirty="0" smtClean="0"/>
              <a:t>Hatch lines that indicate material that was “cut” at the cutting plane line</a:t>
            </a:r>
          </a:p>
          <a:p>
            <a:pPr lvl="1"/>
            <a:r>
              <a:rPr lang="en-US" dirty="0" smtClean="0"/>
              <a:t>Thin lines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32555"/>
            <a:ext cx="3286125" cy="490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5907097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386B"/>
                </a:solidFill>
              </a:rPr>
              <a:t>Cutting plane line</a:t>
            </a:r>
            <a:endParaRPr lang="en-US" sz="2400" dirty="0">
              <a:solidFill>
                <a:srgbClr val="00386B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419600" y="5257800"/>
            <a:ext cx="1524000" cy="88013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57400" y="4038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386B"/>
                </a:solidFill>
              </a:rPr>
              <a:t>Section lines</a:t>
            </a:r>
            <a:endParaRPr lang="en-US" sz="2400" dirty="0">
              <a:solidFill>
                <a:srgbClr val="00386B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962400" y="2286000"/>
            <a:ext cx="2362200" cy="1983432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962400" y="2590800"/>
            <a:ext cx="2819400" cy="1678632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18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Full Section</a:t>
            </a:r>
          </a:p>
          <a:p>
            <a:pPr lvl="1"/>
            <a:r>
              <a:rPr lang="en-US" dirty="0" smtClean="0"/>
              <a:t>Half Section</a:t>
            </a:r>
          </a:p>
          <a:p>
            <a:pPr lvl="1"/>
            <a:r>
              <a:rPr lang="en-US" dirty="0" smtClean="0"/>
              <a:t>Offset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8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895600"/>
          </a:xfrm>
        </p:spPr>
        <p:txBody>
          <a:bodyPr/>
          <a:lstStyle/>
          <a:p>
            <a:r>
              <a:rPr lang="en-US" dirty="0" smtClean="0"/>
              <a:t>Cutting plane line passes fully through the part</a:t>
            </a:r>
          </a:p>
          <a:p>
            <a:r>
              <a:rPr lang="en-US" dirty="0" smtClean="0"/>
              <a:t>The part of the object behind the cutting plane line (away from the direction of the arrows) is removed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6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ll Sec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85" y="2209800"/>
            <a:ext cx="7391400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3505199" y="2209800"/>
            <a:ext cx="4273485" cy="3643312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Section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5903588"/>
            <a:ext cx="2286000" cy="83099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386B"/>
                </a:solidFill>
              </a:rPr>
              <a:t>This half of the part is removed</a:t>
            </a:r>
            <a:endParaRPr lang="en-US" sz="2400" dirty="0">
              <a:solidFill>
                <a:srgbClr val="00386B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1" y="563940"/>
            <a:ext cx="2819399" cy="156966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386B"/>
                </a:solidFill>
              </a:rPr>
              <a:t>Section lines indicate material that is cut by the cutting plane line</a:t>
            </a:r>
            <a:endParaRPr lang="en-US" sz="2400" dirty="0">
              <a:solidFill>
                <a:srgbClr val="00386B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029200" y="1333500"/>
            <a:ext cx="914401" cy="17526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Arrow 15"/>
          <p:cNvSpPr/>
          <p:nvPr/>
        </p:nvSpPr>
        <p:spPr>
          <a:xfrm>
            <a:off x="1069157" y="3733800"/>
            <a:ext cx="457200" cy="373856"/>
          </a:xfrm>
          <a:prstGeom prst="lef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1600200" y="1828800"/>
            <a:ext cx="0" cy="42672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00200" y="1143000"/>
            <a:ext cx="3314700" cy="83099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386B"/>
                </a:solidFill>
              </a:rPr>
              <a:t>Imagine the part is cut at cutting plane line</a:t>
            </a:r>
            <a:endParaRPr lang="en-US" sz="2400" dirty="0">
              <a:solidFill>
                <a:srgbClr val="00386B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00199" y="2209800"/>
            <a:ext cx="1904999" cy="3643312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133600" y="4724400"/>
            <a:ext cx="1447800" cy="14478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90600" y="3352800"/>
            <a:ext cx="2514600" cy="46166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Direction of View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" grpId="0" animBg="1"/>
      <p:bldP spid="11" grpId="0" animBg="1"/>
      <p:bldP spid="16" grpId="0" animBg="1"/>
      <p:bldP spid="22" grpId="0" animBg="1"/>
      <p:bldP spid="24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ll Sec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85" y="2209800"/>
            <a:ext cx="7391400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Section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5903588"/>
            <a:ext cx="2286000" cy="83099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386B"/>
                </a:solidFill>
              </a:rPr>
              <a:t>This half of the part is removed</a:t>
            </a:r>
            <a:endParaRPr lang="en-US" sz="2400" dirty="0">
              <a:solidFill>
                <a:srgbClr val="00386B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1" y="563940"/>
            <a:ext cx="2819399" cy="156966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386B"/>
                </a:solidFill>
              </a:rPr>
              <a:t>Section lines indicate material that is cut by the cutting plane line</a:t>
            </a:r>
            <a:endParaRPr lang="en-US" sz="2400" dirty="0">
              <a:solidFill>
                <a:srgbClr val="00386B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029200" y="1333500"/>
            <a:ext cx="914401" cy="17526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Arrow 15"/>
          <p:cNvSpPr/>
          <p:nvPr/>
        </p:nvSpPr>
        <p:spPr>
          <a:xfrm>
            <a:off x="1069157" y="3733800"/>
            <a:ext cx="457200" cy="373856"/>
          </a:xfrm>
          <a:prstGeom prst="lef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1600200" y="1828800"/>
            <a:ext cx="0" cy="42672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00200" y="1143000"/>
            <a:ext cx="3314700" cy="83099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386B"/>
                </a:solidFill>
              </a:rPr>
              <a:t>Imagine the part is cut at cutting plane line</a:t>
            </a:r>
            <a:endParaRPr lang="en-US" sz="2400" dirty="0">
              <a:solidFill>
                <a:srgbClr val="00386B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133600" y="4724400"/>
            <a:ext cx="1447800" cy="14478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90600" y="3352800"/>
            <a:ext cx="2514600" cy="46166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Direction of View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30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8.0&quot;&gt;&lt;object type=&quot;1&quot; unique_id=&quot;10001&quot;&gt;&lt;object type=&quot;8&quot; unique_id=&quot;10044&quot;&gt;&lt;/object&gt;&lt;object type=&quot;2&quot; unique_id=&quot;10045&quot;&gt;&lt;object type=&quot;3&quot; unique_id=&quot;10046&quot;&gt;&lt;property id=&quot;20148&quot; value=&quot;5&quot;/&gt;&lt;property id=&quot;20300&quot; value=&quot;Slide 1&quot;/&gt;&lt;property id=&quot;20307&quot; value=&quot;256&quot;/&gt;&lt;/object&gt;&lt;object type=&quot;3&quot; unique_id=&quot;15128&quot;&gt;&lt;property id=&quot;20148&quot; value=&quot;5&quot;/&gt;&lt;property id=&quot;20300&quot; value=&quot;Slide 2 - &amp;quot;Alternate Views&amp;quot;&quot;/&gt;&lt;property id=&quot;20307&quot; value=&quot;265&quot;/&gt;&lt;/object&gt;&lt;object type=&quot;3&quot; unique_id=&quot;15129&quot;&gt;&lt;property id=&quot;20148&quot; value=&quot;5&quot;/&gt;&lt;property id=&quot;20300&quot; value=&quot;Slide 3 - &amp;quot;Section View&amp;quot;&quot;/&gt;&lt;property id=&quot;20307&quot; value=&quot;267&quot;/&gt;&lt;/object&gt;&lt;object type=&quot;3&quot; unique_id=&quot;15130&quot;&gt;&lt;property id=&quot;20148&quot; value=&quot;5&quot;/&gt;&lt;property id=&quot;20300&quot; value=&quot;Slide 4 - &amp;quot;Section View&amp;quot;&quot;/&gt;&lt;property id=&quot;20307&quot; value=&quot;268&quot;/&gt;&lt;/object&gt;&lt;object type=&quot;3&quot; unique_id=&quot;15131&quot;&gt;&lt;property id=&quot;20148&quot; value=&quot;5&quot;/&gt;&lt;property id=&quot;20300&quot; value=&quot;Slide 5 - &amp;quot;Section View&amp;quot;&quot;/&gt;&lt;property id=&quot;20307&quot; value=&quot;269&quot;/&gt;&lt;/object&gt;&lt;object type=&quot;3&quot; unique_id=&quot;15132&quot;&gt;&lt;property id=&quot;20148&quot; value=&quot;5&quot;/&gt;&lt;property id=&quot;20300&quot; value=&quot;Slide 6 - &amp;quot;Section View&amp;quot;&quot;/&gt;&lt;property id=&quot;20307&quot; value=&quot;270&quot;/&gt;&lt;/object&gt;&lt;object type=&quot;3&quot; unique_id=&quot;15133&quot;&gt;&lt;property id=&quot;20148&quot; value=&quot;5&quot;/&gt;&lt;property id=&quot;20300&quot; value=&quot;Slide 7 - &amp;quot;Full Section&amp;quot;&quot;/&gt;&lt;property id=&quot;20307&quot; value=&quot;273&quot;/&gt;&lt;/object&gt;&lt;object type=&quot;3&quot; unique_id=&quot;15134&quot;&gt;&lt;property id=&quot;20148&quot; value=&quot;5&quot;/&gt;&lt;property id=&quot;20300&quot; value=&quot;Slide 8 - &amp;quot;Full Section Example&amp;quot;&quot;/&gt;&lt;property id=&quot;20307&quot; value=&quot;274&quot;/&gt;&lt;/object&gt;&lt;object type=&quot;3&quot; unique_id=&quot;15135&quot;&gt;&lt;property id=&quot;20148&quot; value=&quot;5&quot;/&gt;&lt;property id=&quot;20300&quot; value=&quot;Slide 9 - &amp;quot;Full Section Example&amp;quot;&quot;/&gt;&lt;property id=&quot;20307&quot; value=&quot;281&quot;/&gt;&lt;/object&gt;&lt;object type=&quot;3&quot; unique_id=&quot;15136&quot;&gt;&lt;property id=&quot;20148&quot; value=&quot;5&quot;/&gt;&lt;property id=&quot;20300&quot; value=&quot;Slide 10 - &amp;quot;Half Section&amp;quot;&quot;/&gt;&lt;property id=&quot;20307&quot; value=&quot;271&quot;/&gt;&lt;/object&gt;&lt;object type=&quot;3&quot; unique_id=&quot;15137&quot;&gt;&lt;property id=&quot;20148&quot; value=&quot;5&quot;/&gt;&lt;property id=&quot;20300&quot; value=&quot;Slide 11 - &amp;quot;Half Section Example&amp;quot;&quot;/&gt;&lt;property id=&quot;20307&quot; value=&quot;272&quot;/&gt;&lt;/object&gt;&lt;object type=&quot;3&quot; unique_id=&quot;15138&quot;&gt;&lt;property id=&quot;20148&quot; value=&quot;5&quot;/&gt;&lt;property id=&quot;20300&quot; value=&quot;Slide 12 - &amp;quot;Offset Section&amp;quot;&quot;/&gt;&lt;property id=&quot;20307&quot; value=&quot;275&quot;/&gt;&lt;/object&gt;&lt;object type=&quot;3&quot; unique_id=&quot;15139&quot;&gt;&lt;property id=&quot;20148&quot; value=&quot;5&quot;/&gt;&lt;property id=&quot;20300&quot; value=&quot;Slide 13 - &amp;quot;Auxiliary Views&amp;quot;&quot;/&gt;&lt;property id=&quot;20307&quot; value=&quot;276&quot;/&gt;&lt;/object&gt;&lt;object type=&quot;3&quot; unique_id=&quot;15140&quot;&gt;&lt;property id=&quot;20148&quot; value=&quot;5&quot;/&gt;&lt;property id=&quot;20300&quot; value=&quot;Slide 14 - &amp;quot;Auxiliary Views&amp;quot;&quot;/&gt;&lt;property id=&quot;20307&quot; value=&quot;278&quot;/&gt;&lt;/object&gt;&lt;object type=&quot;3&quot; unique_id=&quot;15141&quot;&gt;&lt;property id=&quot;20148&quot; value=&quot;5&quot;/&gt;&lt;property id=&quot;20300&quot; value=&quot;Slide 15 - &amp;quot;Auxiliary Views&amp;quot;&quot;/&gt;&lt;property id=&quot;20307&quot; value=&quot;279&quot;/&gt;&lt;/object&gt;&lt;object type=&quot;3&quot; unique_id=&quot;15142&quot;&gt;&lt;property id=&quot;20148&quot; value=&quot;5&quot;/&gt;&lt;property id=&quot;20300&quot; value=&quot;Slide 16 - &amp;quot;Detail Views&amp;quot;&quot;/&gt;&lt;property id=&quot;20307&quot; value=&quot;277&quot;/&gt;&lt;/object&gt;&lt;object type=&quot;3&quot; unique_id=&quot;15143&quot;&gt;&lt;property id=&quot;20148&quot; value=&quot;5&quot;/&gt;&lt;property id=&quot;20300&quot; value=&quot;Slide 17 - &amp;quot;Detail View Example&amp;quot;&quot;/&gt;&lt;property id=&quot;20307&quot; value=&quot;28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owerPointTemplateAE_2009_1217_NEW NEW Template">
  <a:themeElements>
    <a:clrScheme name="General_PowerPoint_Template_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al_PowerPoint_Template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al_PowerPoint_Template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PowerPointTemplateAE_2009_1217_NEW NEW Template</Template>
  <TotalTime>1233</TotalTime>
  <Words>608</Words>
  <Application>Microsoft Office PowerPoint</Application>
  <PresentationFormat>On-screen Show (4:3)</PresentationFormat>
  <Paragraphs>88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Tahoma</vt:lpstr>
      <vt:lpstr>PowerPointTemplateAE_2009_1217_NEW NEW Template</vt:lpstr>
      <vt:lpstr>1_Custom Design</vt:lpstr>
      <vt:lpstr>PowerPoint Presentation</vt:lpstr>
      <vt:lpstr>Alternate Views</vt:lpstr>
      <vt:lpstr>Section View</vt:lpstr>
      <vt:lpstr>Section View</vt:lpstr>
      <vt:lpstr>Section View</vt:lpstr>
      <vt:lpstr>Section View</vt:lpstr>
      <vt:lpstr>Full Section</vt:lpstr>
      <vt:lpstr>Full Section Example</vt:lpstr>
      <vt:lpstr>Full Section Example</vt:lpstr>
      <vt:lpstr>Half Section</vt:lpstr>
      <vt:lpstr>Half Section Example</vt:lpstr>
      <vt:lpstr>Offset Section</vt:lpstr>
      <vt:lpstr>Auxiliary Views</vt:lpstr>
      <vt:lpstr>Auxiliary Views</vt:lpstr>
      <vt:lpstr>Auxiliary Views</vt:lpstr>
      <vt:lpstr>Detail Views</vt:lpstr>
      <vt:lpstr>Detail View Example</vt:lpstr>
    </vt:vector>
  </TitlesOfParts>
  <Company>Project Lead The Way,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7.2 Alternate Views</dc:title>
  <dc:subject>IED - Lesson 7.2</dc:subject>
  <dc:creator>PLTW</dc:creator>
  <cp:lastModifiedBy>Andy Fischer</cp:lastModifiedBy>
  <cp:revision>48</cp:revision>
  <dcterms:created xsi:type="dcterms:W3CDTF">2010-01-04T14:07:12Z</dcterms:created>
  <dcterms:modified xsi:type="dcterms:W3CDTF">2017-03-10T18:34:48Z</dcterms:modified>
</cp:coreProperties>
</file>