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4" r:id="rId4"/>
    <p:sldId id="293" r:id="rId5"/>
    <p:sldId id="295" r:id="rId6"/>
    <p:sldId id="290" r:id="rId7"/>
    <p:sldId id="289" r:id="rId8"/>
    <p:sldId id="291" r:id="rId9"/>
    <p:sldId id="292" r:id="rId10"/>
    <p:sldId id="296" r:id="rId11"/>
    <p:sldId id="297" r:id="rId12"/>
    <p:sldId id="298" r:id="rId13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8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4" autoAdjust="0"/>
    <p:restoredTop sz="87016" autoAdjust="0"/>
  </p:normalViewPr>
  <p:slideViewPr>
    <p:cSldViewPr snapToGrid="0">
      <p:cViewPr varScale="1">
        <p:scale>
          <a:sx n="65" d="100"/>
          <a:sy n="65" d="100"/>
        </p:scale>
        <p:origin x="6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-265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/>
              <a:t>Presentation Name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r>
              <a:rPr lang="en-US" dirty="0" smtClean="0"/>
              <a:t>Course Name</a:t>
            </a:r>
            <a:endParaRPr lang="en-US" baseline="30000" dirty="0"/>
          </a:p>
          <a:p>
            <a:r>
              <a:rPr lang="en-US" dirty="0"/>
              <a:t>Unit # – Lesson #.# – Lesson Name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 dirty="0"/>
              <a:t>Project Lead The Way, Inc.</a:t>
            </a:r>
            <a:endParaRPr lang="en-US" baseline="30000" dirty="0"/>
          </a:p>
          <a:p>
            <a:r>
              <a:rPr lang="en-US" dirty="0"/>
              <a:t>Copyright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867886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A6F666A-3503-4EB4-9796-FFB36F66CA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95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6675" y="77788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r>
              <a:rPr lang="en-US"/>
              <a:t>Presentation Name</a:t>
            </a: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9200" y="77788"/>
            <a:ext cx="3038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r>
              <a:rPr lang="en-US" dirty="0" smtClean="0"/>
              <a:t>Course Name</a:t>
            </a:r>
            <a:endParaRPr lang="en-US" baseline="30000" dirty="0"/>
          </a:p>
          <a:p>
            <a:r>
              <a:rPr lang="en-US" dirty="0"/>
              <a:t>Unit # – Lesson #.# – Lesson Name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7788" y="858520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cs typeface="Arial" charset="0"/>
              </a:defRPr>
            </a:lvl1pPr>
          </a:lstStyle>
          <a:p>
            <a:r>
              <a:rPr lang="en-US" dirty="0"/>
              <a:t>Project Lead The Way, Inc.</a:t>
            </a:r>
            <a:endParaRPr lang="en-US" baseline="30000" dirty="0"/>
          </a:p>
          <a:p>
            <a:r>
              <a:rPr lang="en-US" dirty="0"/>
              <a:t>Copyright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678862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A6F666A-3503-4EB4-9796-FFB36F66CA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81007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0"/>
            <a:ext cx="7772400" cy="838199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386B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685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PLTW_MT_L_3Crgb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447800" y="381000"/>
            <a:ext cx="6246479" cy="2377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86B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BA66F-768A-496E-B201-B0F50C2CC7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A5C21-3EFD-42C5-84BD-6FC92D3A6C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46C69-9418-40E3-B341-72FC08C7A5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0E8F6-9527-4481-96FF-48BB1CF639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D7CA6-A1F5-49C9-A354-4074CB0AFA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8B3C12-BC1A-4959-8182-8B391870C7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7" r:id="rId4"/>
    <p:sldLayoutId id="2147483668" r:id="rId5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00386B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371600" y="4343400"/>
            <a:ext cx="64008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Holes and Hole Notes</a:t>
            </a:r>
            <a:endParaRPr lang="en-US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4" descr="C:\Users\lsmith\Dropbox\2014-15 Curriculum Release\Notes\Logos\PLTW Logo Transparent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199"/>
            <a:ext cx="5943600" cy="1982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6858000" y="6629400"/>
            <a:ext cx="2209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800" i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© 2012 Project Lead The Way, Inc.</a:t>
            </a:r>
            <a:endParaRPr lang="en-US" sz="800" i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 bwMode="auto">
          <a:xfrm>
            <a:off x="0" y="6629400"/>
            <a:ext cx="2209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i="0">
                <a:solidFill>
                  <a:srgbClr val="7F7F7F"/>
                </a:solidFill>
              </a:rPr>
              <a:t>Introduction to Engineering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Unified National Thread Notes</a:t>
            </a:r>
            <a:endParaRPr lang="en-US" dirty="0"/>
          </a:p>
        </p:txBody>
      </p:sp>
      <p:pic>
        <p:nvPicPr>
          <p:cNvPr id="4" name="Picture 1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450"/>
          <a:stretch/>
        </p:blipFill>
        <p:spPr bwMode="auto">
          <a:xfrm>
            <a:off x="150395" y="2718900"/>
            <a:ext cx="5594125" cy="4058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7152" y="1258871"/>
            <a:ext cx="2383924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Thread per Inch</a:t>
            </a:r>
            <a:endParaRPr lang="en-US" sz="2400" dirty="0">
              <a:solidFill>
                <a:srgbClr val="0000FF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151075" y="1507494"/>
            <a:ext cx="503497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654572" y="1507494"/>
            <a:ext cx="400502" cy="1417163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4372" y="2195680"/>
            <a:ext cx="2315636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Major Diameter</a:t>
            </a:r>
            <a:endParaRPr lang="en-US" sz="2400" dirty="0">
              <a:solidFill>
                <a:srgbClr val="0000FF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350007" y="2457290"/>
            <a:ext cx="503497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853504" y="2457290"/>
            <a:ext cx="549319" cy="467367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214602" y="3591062"/>
            <a:ext cx="2580078" cy="20005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Coarse or Fine threads. In this case C for course, F is for fine</a:t>
            </a:r>
            <a:r>
              <a:rPr lang="en-US" sz="2800" dirty="0" smtClean="0">
                <a:solidFill>
                  <a:srgbClr val="0000FF"/>
                </a:solidFill>
              </a:rPr>
              <a:t>.</a:t>
            </a:r>
            <a:endParaRPr lang="en-US" sz="2800" dirty="0">
              <a:solidFill>
                <a:srgbClr val="0000FF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5744520" y="3912926"/>
            <a:ext cx="503497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5671336" y="3226086"/>
            <a:ext cx="73184" cy="68684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208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 Thread Notes</a:t>
            </a:r>
            <a:endParaRPr lang="en-US" dirty="0"/>
          </a:p>
        </p:txBody>
      </p:sp>
      <p:pic>
        <p:nvPicPr>
          <p:cNvPr id="4" name="Picture 4" descr="Metric Thread No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14" y="2486346"/>
            <a:ext cx="4798259" cy="4075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69865" y="2609541"/>
            <a:ext cx="1839079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M for Metric</a:t>
            </a:r>
            <a:endParaRPr lang="en-US" sz="2400" dirty="0">
              <a:solidFill>
                <a:srgbClr val="0000FF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57893" y="2858164"/>
            <a:ext cx="503497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661390" y="2858164"/>
            <a:ext cx="544147" cy="819984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70739" y="1584982"/>
            <a:ext cx="2563598" cy="830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12, Nominal Diameter in mm</a:t>
            </a:r>
            <a:endParaRPr lang="en-US" sz="2400" dirty="0">
              <a:solidFill>
                <a:srgbClr val="0000FF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582588" y="2243597"/>
            <a:ext cx="503497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106411" y="2243597"/>
            <a:ext cx="272073" cy="1270165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411355" y="1066611"/>
            <a:ext cx="1839079" cy="830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1.5, Pitch of the threads</a:t>
            </a:r>
            <a:endParaRPr lang="en-US" sz="2400" dirty="0">
              <a:solidFill>
                <a:srgbClr val="0000FF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3995255" y="1346057"/>
            <a:ext cx="503497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698697" y="1346057"/>
            <a:ext cx="296558" cy="1922099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186696" y="5070284"/>
            <a:ext cx="3957304" cy="1200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6, Grade of tolerance in the threads. Can be whole number from 3 to 9.</a:t>
            </a:r>
            <a:endParaRPr lang="en-US" sz="2400" dirty="0">
              <a:solidFill>
                <a:srgbClr val="0000FF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4755764" y="5342031"/>
            <a:ext cx="503497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3995255" y="3296499"/>
            <a:ext cx="760509" cy="2045532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259261" y="3538514"/>
            <a:ext cx="3891966" cy="1200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H, allowance.  H means no allowance, G means tight allowance.</a:t>
            </a:r>
            <a:endParaRPr lang="en-US" sz="2400" dirty="0">
              <a:solidFill>
                <a:srgbClr val="0000FF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825624" y="3766588"/>
            <a:ext cx="503497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4171308" y="3164440"/>
            <a:ext cx="654316" cy="602148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019262" y="2059160"/>
            <a:ext cx="2785691" cy="1200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Prior to THRU may appear an LH for Left Hand thread</a:t>
            </a:r>
            <a:endParaRPr lang="en-US" sz="2400" dirty="0">
              <a:solidFill>
                <a:srgbClr val="0000FF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329121" y="2256794"/>
            <a:ext cx="503497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4825624" y="2256794"/>
            <a:ext cx="505271" cy="352747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2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814" y="1266950"/>
            <a:ext cx="4637426" cy="4830763"/>
          </a:xfrm>
        </p:spPr>
        <p:txBody>
          <a:bodyPr/>
          <a:lstStyle/>
          <a:p>
            <a:r>
              <a:rPr lang="en-US" dirty="0" smtClean="0"/>
              <a:t>Through/Thru</a:t>
            </a:r>
          </a:p>
          <a:p>
            <a:pPr lvl="1"/>
            <a:r>
              <a:rPr lang="en-US" dirty="0" smtClean="0"/>
              <a:t>Hole cuts through entire thickness</a:t>
            </a:r>
          </a:p>
          <a:p>
            <a:r>
              <a:rPr lang="en-US" dirty="0" smtClean="0"/>
              <a:t>Clearance</a:t>
            </a:r>
          </a:p>
          <a:p>
            <a:pPr lvl="1"/>
            <a:r>
              <a:rPr lang="en-US" dirty="0" smtClean="0"/>
              <a:t>Hole large enough to allow screw head (and driver) to pass through</a:t>
            </a:r>
          </a:p>
          <a:p>
            <a:r>
              <a:rPr lang="en-US" dirty="0" smtClean="0"/>
              <a:t>Blind</a:t>
            </a:r>
          </a:p>
          <a:p>
            <a:pPr lvl="1"/>
            <a:r>
              <a:rPr lang="en-US" dirty="0" smtClean="0"/>
              <a:t>Hole does </a:t>
            </a:r>
            <a:r>
              <a:rPr lang="en-US" b="1" dirty="0" smtClean="0"/>
              <a:t>not</a:t>
            </a:r>
            <a:r>
              <a:rPr lang="en-US" dirty="0" smtClean="0"/>
              <a:t> cut through entire thickness</a:t>
            </a:r>
          </a:p>
          <a:p>
            <a:endParaRPr lang="en-US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306" y="1239962"/>
            <a:ext cx="4127500" cy="468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328881" y="3760342"/>
            <a:ext cx="1212350" cy="1797977"/>
          </a:xfrm>
          <a:prstGeom prst="rect">
            <a:avLst/>
          </a:prstGeom>
          <a:solidFill>
            <a:srgbClr val="FFFF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7752" y="1207429"/>
            <a:ext cx="2642171" cy="590550"/>
          </a:xfrm>
          <a:prstGeom prst="rect">
            <a:avLst/>
          </a:prstGeom>
          <a:solidFill>
            <a:srgbClr val="FFFF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3848" y="2787937"/>
            <a:ext cx="2140450" cy="590550"/>
          </a:xfrm>
          <a:prstGeom prst="rect">
            <a:avLst/>
          </a:prstGeom>
          <a:solidFill>
            <a:srgbClr val="FFFF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14507" y="3779180"/>
            <a:ext cx="626724" cy="1779139"/>
          </a:xfrm>
          <a:prstGeom prst="rect">
            <a:avLst/>
          </a:prstGeom>
          <a:solidFill>
            <a:srgbClr val="FFFF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7752" y="4789686"/>
            <a:ext cx="1070225" cy="590550"/>
          </a:xfrm>
          <a:prstGeom prst="rect">
            <a:avLst/>
          </a:prstGeom>
          <a:solidFill>
            <a:srgbClr val="FFFF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76818" y="3769760"/>
            <a:ext cx="457200" cy="1315201"/>
          </a:xfrm>
          <a:prstGeom prst="rect">
            <a:avLst/>
          </a:prstGeom>
          <a:solidFill>
            <a:srgbClr val="FFFF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541232" y="3760341"/>
            <a:ext cx="626724" cy="1070227"/>
          </a:xfrm>
          <a:prstGeom prst="rect">
            <a:avLst/>
          </a:prstGeom>
          <a:solidFill>
            <a:srgbClr val="FFFF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1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233" y="1196083"/>
            <a:ext cx="4356100" cy="474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74" y="1040917"/>
            <a:ext cx="4494944" cy="4830763"/>
          </a:xfrm>
        </p:spPr>
        <p:txBody>
          <a:bodyPr/>
          <a:lstStyle/>
          <a:p>
            <a:r>
              <a:rPr lang="en-US" dirty="0" smtClean="0"/>
              <a:t>Countersink</a:t>
            </a:r>
          </a:p>
          <a:p>
            <a:pPr lvl="1"/>
            <a:r>
              <a:rPr lang="en-US" sz="2400" dirty="0" smtClean="0"/>
              <a:t>Conical-shaped recess around hole at surface</a:t>
            </a:r>
          </a:p>
          <a:p>
            <a:pPr lvl="1"/>
            <a:r>
              <a:rPr lang="en-US" sz="2400" dirty="0" smtClean="0"/>
              <a:t>Often used to accept tapered screw</a:t>
            </a:r>
          </a:p>
          <a:p>
            <a:r>
              <a:rPr lang="en-US" dirty="0" err="1" smtClean="0"/>
              <a:t>Counterbore</a:t>
            </a:r>
            <a:endParaRPr lang="en-US" dirty="0" smtClean="0"/>
          </a:p>
          <a:p>
            <a:pPr lvl="1"/>
            <a:r>
              <a:rPr lang="en-US" sz="2400" dirty="0" smtClean="0"/>
              <a:t>Cylindrical recess around hole at surface</a:t>
            </a:r>
          </a:p>
          <a:p>
            <a:pPr lvl="1"/>
            <a:r>
              <a:rPr lang="en-US" sz="2400" dirty="0" smtClean="0"/>
              <a:t>Often used to receive a bolt head or nut</a:t>
            </a:r>
          </a:p>
          <a:p>
            <a:r>
              <a:rPr lang="en-US" dirty="0" smtClean="0"/>
              <a:t>Tapped</a:t>
            </a:r>
          </a:p>
          <a:p>
            <a:pPr lvl="1"/>
            <a:r>
              <a:rPr lang="en-US" sz="2400" dirty="0" smtClean="0"/>
              <a:t>Hole has internal threads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328881" y="3863083"/>
            <a:ext cx="606175" cy="397267"/>
          </a:xfrm>
          <a:prstGeom prst="rect">
            <a:avLst/>
          </a:prstGeom>
          <a:solidFill>
            <a:srgbClr val="FFFF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7752" y="1113909"/>
            <a:ext cx="2416139" cy="519685"/>
          </a:xfrm>
          <a:prstGeom prst="rect">
            <a:avLst/>
          </a:prstGeom>
          <a:solidFill>
            <a:srgbClr val="FFFF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41232" y="3852808"/>
            <a:ext cx="503433" cy="369871"/>
          </a:xfrm>
          <a:prstGeom prst="rect">
            <a:avLst/>
          </a:prstGeom>
          <a:solidFill>
            <a:srgbClr val="FFFF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7753" y="3272533"/>
            <a:ext cx="2642171" cy="590550"/>
          </a:xfrm>
          <a:prstGeom prst="rect">
            <a:avLst/>
          </a:prstGeom>
          <a:solidFill>
            <a:srgbClr val="FFFF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66544" y="3890479"/>
            <a:ext cx="503433" cy="369871"/>
          </a:xfrm>
          <a:prstGeom prst="rect">
            <a:avLst/>
          </a:prstGeom>
          <a:solidFill>
            <a:srgbClr val="FFFF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8850" y="5428393"/>
            <a:ext cx="1676400" cy="590550"/>
          </a:xfrm>
          <a:prstGeom prst="rect">
            <a:avLst/>
          </a:prstGeom>
          <a:solidFill>
            <a:srgbClr val="FFFF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369978" y="4075414"/>
            <a:ext cx="522306" cy="1352979"/>
          </a:xfrm>
          <a:prstGeom prst="rect">
            <a:avLst/>
          </a:prstGeom>
          <a:solidFill>
            <a:srgbClr val="FFFF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4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30" r="38551"/>
          <a:stretch/>
        </p:blipFill>
        <p:spPr bwMode="auto">
          <a:xfrm>
            <a:off x="4643919" y="2063100"/>
            <a:ext cx="1828800" cy="3425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Hole Note Symbols</a:t>
            </a:r>
            <a:endParaRPr lang="en-US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51" r="69683" b="64205"/>
          <a:stretch/>
        </p:blipFill>
        <p:spPr bwMode="auto">
          <a:xfrm>
            <a:off x="547100" y="2063101"/>
            <a:ext cx="4208116" cy="90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55801" b="38369"/>
          <a:stretch/>
        </p:blipFill>
        <p:spPr bwMode="auto">
          <a:xfrm>
            <a:off x="456352" y="2967677"/>
            <a:ext cx="5847317" cy="874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267" r="66326" b="25298"/>
          <a:stretch/>
        </p:blipFill>
        <p:spPr bwMode="auto">
          <a:xfrm>
            <a:off x="547100" y="3842535"/>
            <a:ext cx="4589979" cy="808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207" r="65652" b="10397"/>
          <a:stretch/>
        </p:blipFill>
        <p:spPr bwMode="auto">
          <a:xfrm>
            <a:off x="547100" y="4651183"/>
            <a:ext cx="4867381" cy="837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245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Hole Notes</a:t>
            </a:r>
            <a:endParaRPr lang="en-US" dirty="0"/>
          </a:p>
        </p:txBody>
      </p:sp>
      <p:pic>
        <p:nvPicPr>
          <p:cNvPr id="4" name="Picture 3" descr="Symbol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62"/>
          <a:stretch>
            <a:fillRect/>
          </a:stretch>
        </p:blipFill>
        <p:spPr bwMode="auto">
          <a:xfrm>
            <a:off x="2665352" y="2419109"/>
            <a:ext cx="5713739" cy="3991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016403" y="491382"/>
            <a:ext cx="4804469" cy="1815882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A </a:t>
            </a:r>
            <a:r>
              <a:rPr lang="en-US" sz="2800" b="1" dirty="0" smtClean="0">
                <a:solidFill>
                  <a:srgbClr val="0000FF"/>
                </a:solidFill>
              </a:rPr>
              <a:t>0.25”</a:t>
            </a:r>
            <a:r>
              <a:rPr lang="en-US" sz="2800" dirty="0" smtClean="0">
                <a:solidFill>
                  <a:srgbClr val="0000FF"/>
                </a:solidFill>
              </a:rPr>
              <a:t> diameter blind hole is drilled </a:t>
            </a:r>
            <a:r>
              <a:rPr lang="en-US" sz="2800" b="1" dirty="0" smtClean="0">
                <a:solidFill>
                  <a:srgbClr val="0000FF"/>
                </a:solidFill>
              </a:rPr>
              <a:t>0.75” </a:t>
            </a:r>
            <a:r>
              <a:rPr lang="en-US" sz="2800" dirty="0" smtClean="0">
                <a:solidFill>
                  <a:srgbClr val="0000FF"/>
                </a:solidFill>
              </a:rPr>
              <a:t>deep. Then a 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0.38</a:t>
            </a:r>
            <a:r>
              <a:rPr lang="en-US" sz="2800" b="1" dirty="0" smtClean="0">
                <a:solidFill>
                  <a:srgbClr val="0000FF"/>
                </a:solidFill>
              </a:rPr>
              <a:t>”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diameter counter bore is drilled </a:t>
            </a:r>
            <a:r>
              <a:rPr lang="en-US" sz="2800" b="1" dirty="0" smtClean="0">
                <a:solidFill>
                  <a:srgbClr val="0000FF"/>
                </a:solidFill>
              </a:rPr>
              <a:t>0.25” </a:t>
            </a:r>
            <a:r>
              <a:rPr lang="en-US" sz="2800" dirty="0" smtClean="0">
                <a:solidFill>
                  <a:srgbClr val="0000FF"/>
                </a:solidFill>
              </a:rPr>
              <a:t>deep. 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993254" y="2419109"/>
            <a:ext cx="2338086" cy="102856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6688" y="3032172"/>
            <a:ext cx="2453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Counterbore</a:t>
            </a:r>
            <a:r>
              <a:rPr lang="en-US" sz="2400" dirty="0" smtClean="0">
                <a:solidFill>
                  <a:srgbClr val="0000FF"/>
                </a:solidFill>
              </a:rPr>
              <a:t> or </a:t>
            </a:r>
            <a:r>
              <a:rPr lang="en-US" sz="2400" dirty="0" err="1" smtClean="0">
                <a:solidFill>
                  <a:srgbClr val="0000FF"/>
                </a:solidFill>
              </a:rPr>
              <a:t>Spotface</a:t>
            </a:r>
            <a:r>
              <a:rPr lang="en-US" sz="2400" dirty="0" smtClean="0">
                <a:solidFill>
                  <a:srgbClr val="0000FF"/>
                </a:solidFill>
              </a:rPr>
              <a:t> symbol</a:t>
            </a:r>
            <a:endParaRPr lang="en-US" sz="2400" dirty="0">
              <a:solidFill>
                <a:srgbClr val="0000FF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870522" y="3684952"/>
            <a:ext cx="503497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374019" y="3210388"/>
            <a:ext cx="1035935" cy="474564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23857" y="3611071"/>
            <a:ext cx="1308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Depth 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symbol</a:t>
            </a:r>
            <a:endParaRPr lang="en-US" sz="2400" dirty="0">
              <a:solidFill>
                <a:srgbClr val="0000FF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7120360" y="3863169"/>
            <a:ext cx="503497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5613723" y="3210388"/>
            <a:ext cx="1506638" cy="652781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5159586" y="2795647"/>
            <a:ext cx="1960775" cy="1067522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688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Hole Notes</a:t>
            </a:r>
            <a:endParaRPr lang="en-US" dirty="0"/>
          </a:p>
        </p:txBody>
      </p:sp>
      <p:pic>
        <p:nvPicPr>
          <p:cNvPr id="4" name="Picture 3" descr="Symbol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62"/>
          <a:stretch>
            <a:fillRect/>
          </a:stretch>
        </p:blipFill>
        <p:spPr bwMode="auto">
          <a:xfrm>
            <a:off x="1522018" y="1620457"/>
            <a:ext cx="6857074" cy="4789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8385" y="1620456"/>
            <a:ext cx="4804469" cy="954107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A </a:t>
            </a:r>
            <a:r>
              <a:rPr lang="en-US" sz="2800" b="1" dirty="0" smtClean="0">
                <a:solidFill>
                  <a:srgbClr val="0000FF"/>
                </a:solidFill>
              </a:rPr>
              <a:t>0.38” </a:t>
            </a:r>
            <a:r>
              <a:rPr lang="en-US" sz="2800" dirty="0" smtClean="0">
                <a:solidFill>
                  <a:srgbClr val="0000FF"/>
                </a:solidFill>
              </a:rPr>
              <a:t>diameter blind hole is drilled </a:t>
            </a:r>
            <a:r>
              <a:rPr lang="en-US" sz="2800" b="1" dirty="0" smtClean="0">
                <a:solidFill>
                  <a:srgbClr val="0000FF"/>
                </a:solidFill>
              </a:rPr>
              <a:t>0.50” </a:t>
            </a:r>
            <a:r>
              <a:rPr lang="en-US" sz="2800" dirty="0" smtClean="0">
                <a:solidFill>
                  <a:srgbClr val="0000FF"/>
                </a:solidFill>
              </a:rPr>
              <a:t>deep.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184123" y="2832626"/>
            <a:ext cx="2338086" cy="79128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9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Hole Notes</a:t>
            </a:r>
            <a:endParaRPr lang="en-US" dirty="0"/>
          </a:p>
        </p:txBody>
      </p:sp>
      <p:pic>
        <p:nvPicPr>
          <p:cNvPr id="4" name="Picture 3" descr="Symbol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62"/>
          <a:stretch>
            <a:fillRect/>
          </a:stretch>
        </p:blipFill>
        <p:spPr bwMode="auto">
          <a:xfrm>
            <a:off x="1522018" y="1620457"/>
            <a:ext cx="6857074" cy="4789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4765" y="2097509"/>
            <a:ext cx="5081164" cy="954107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A </a:t>
            </a:r>
            <a:r>
              <a:rPr lang="en-US" sz="2800" b="1" dirty="0" smtClean="0">
                <a:solidFill>
                  <a:srgbClr val="0000FF"/>
                </a:solidFill>
              </a:rPr>
              <a:t>0.38”</a:t>
            </a:r>
            <a:r>
              <a:rPr lang="en-US" sz="2800" dirty="0" smtClean="0">
                <a:solidFill>
                  <a:srgbClr val="0000FF"/>
                </a:solidFill>
              </a:rPr>
              <a:t> diameter hole is drilled completely </a:t>
            </a:r>
            <a:r>
              <a:rPr lang="en-US" sz="2800" b="1" dirty="0" smtClean="0">
                <a:solidFill>
                  <a:srgbClr val="0000FF"/>
                </a:solidFill>
              </a:rPr>
              <a:t>through</a:t>
            </a:r>
            <a:r>
              <a:rPr lang="en-US" sz="2800" dirty="0" smtClean="0">
                <a:solidFill>
                  <a:srgbClr val="0000FF"/>
                </a:solidFill>
              </a:rPr>
              <a:t> the object.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181703" y="3318763"/>
            <a:ext cx="2338086" cy="79128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2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Hole Notes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181703" y="3318763"/>
            <a:ext cx="2338086" cy="79128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/>
          <p:nvPr/>
        </p:nvPicPr>
        <p:blipFill rotWithShape="1">
          <a:blip r:embed="rId2" cstate="print"/>
          <a:srcRect l="5572" t="10862" r="33204"/>
          <a:stretch/>
        </p:blipFill>
        <p:spPr bwMode="auto">
          <a:xfrm>
            <a:off x="534256" y="1965318"/>
            <a:ext cx="8373438" cy="458959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34755" y="1143093"/>
            <a:ext cx="4701020" cy="267765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A </a:t>
            </a:r>
            <a:r>
              <a:rPr lang="en-US" sz="2800" b="1" dirty="0" smtClean="0">
                <a:solidFill>
                  <a:srgbClr val="0000FF"/>
                </a:solidFill>
              </a:rPr>
              <a:t>0.50”</a:t>
            </a:r>
            <a:r>
              <a:rPr lang="en-US" sz="2800" dirty="0" smtClean="0">
                <a:solidFill>
                  <a:srgbClr val="0000FF"/>
                </a:solidFill>
              </a:rPr>
              <a:t> diameter hole is drilled completely </a:t>
            </a:r>
            <a:r>
              <a:rPr lang="en-US" sz="2800" b="1" dirty="0" smtClean="0">
                <a:solidFill>
                  <a:srgbClr val="0000FF"/>
                </a:solidFill>
              </a:rPr>
              <a:t>through </a:t>
            </a:r>
            <a:r>
              <a:rPr lang="en-US" sz="2800" dirty="0" smtClean="0">
                <a:solidFill>
                  <a:srgbClr val="0000FF"/>
                </a:solidFill>
              </a:rPr>
              <a:t>the object. Then a countersink is created with a </a:t>
            </a:r>
            <a:r>
              <a:rPr lang="en-US" sz="2800" b="1" dirty="0" smtClean="0">
                <a:solidFill>
                  <a:srgbClr val="0000FF"/>
                </a:solidFill>
              </a:rPr>
              <a:t>1.00”</a:t>
            </a:r>
            <a:r>
              <a:rPr lang="en-US" sz="2800" dirty="0" smtClean="0">
                <a:solidFill>
                  <a:srgbClr val="0000FF"/>
                </a:solidFill>
              </a:rPr>
              <a:t> diameter at the surface and tapering at </a:t>
            </a:r>
            <a:r>
              <a:rPr lang="en-US" sz="2800" b="1" dirty="0" smtClean="0">
                <a:solidFill>
                  <a:srgbClr val="0000FF"/>
                </a:solidFill>
              </a:rPr>
              <a:t>82</a:t>
            </a:r>
            <a:r>
              <a:rPr lang="en-US" sz="28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º.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828800" y="1974090"/>
            <a:ext cx="1997730" cy="79128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73831" y="1143093"/>
            <a:ext cx="2453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Countersink or symbol</a:t>
            </a:r>
            <a:endParaRPr lang="en-US" sz="2400" dirty="0">
              <a:solidFill>
                <a:srgbClr val="0000FF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577051" y="1773959"/>
            <a:ext cx="251749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828800" y="1773959"/>
            <a:ext cx="349321" cy="681565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78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4962415" cy="3780034"/>
          </a:xfrm>
        </p:spPr>
        <p:txBody>
          <a:bodyPr/>
          <a:lstStyle/>
          <a:p>
            <a:r>
              <a:rPr lang="en-US" dirty="0" smtClean="0"/>
              <a:t>Thread are dimensioned with the use of local notes.</a:t>
            </a:r>
          </a:p>
          <a:p>
            <a:r>
              <a:rPr lang="en-US" dirty="0" smtClean="0"/>
              <a:t>Two methods</a:t>
            </a:r>
          </a:p>
          <a:p>
            <a:pPr lvl="1"/>
            <a:r>
              <a:rPr lang="en-US" dirty="0" smtClean="0"/>
              <a:t>Unified National Thread method</a:t>
            </a:r>
          </a:p>
          <a:p>
            <a:pPr lvl="1"/>
            <a:r>
              <a:rPr lang="en-US" dirty="0" smtClean="0"/>
              <a:t>ISO</a:t>
            </a:r>
            <a:endParaRPr lang="en-US" dirty="0"/>
          </a:p>
        </p:txBody>
      </p:sp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615" y="536825"/>
            <a:ext cx="3505200" cy="332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Metric Thread No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679" y="3943350"/>
            <a:ext cx="316230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612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8.0&quot;&gt;&lt;object type=&quot;1&quot; unique_id=&quot;10001&quot;&gt;&lt;object type=&quot;8&quot; unique_id=&quot;10044&quot;&gt;&lt;/object&gt;&lt;object type=&quot;2&quot; unique_id=&quot;10045&quot;&gt;&lt;object type=&quot;3&quot; unique_id=&quot;10046&quot;&gt;&lt;property id=&quot;20148&quot; value=&quot;5&quot;/&gt;&lt;property id=&quot;20300&quot; value=&quot;Slide 1&quot;/&gt;&lt;property id=&quot;20307&quot; value=&quot;256&quot;/&gt;&lt;/object&gt;&lt;object type=&quot;3&quot; unique_id=&quot;14975&quot;&gt;&lt;property id=&quot;20148&quot; value=&quot;5&quot;/&gt;&lt;property id=&quot;20300&quot; value=&quot;Slide 2 - &amp;quot;Hole Definitions&amp;quot;&quot;/&gt;&lt;property id=&quot;20307&quot; value=&quot;294&quot;/&gt;&lt;/object&gt;&lt;object type=&quot;3&quot; unique_id=&quot;14976&quot;&gt;&lt;property id=&quot;20148&quot; value=&quot;5&quot;/&gt;&lt;property id=&quot;20300&quot; value=&quot;Slide 3 - &amp;quot;Hole Definitions&amp;quot;&quot;/&gt;&lt;property id=&quot;20307&quot; value=&quot;293&quot;/&gt;&lt;/object&gt;&lt;object type=&quot;3&quot; unique_id=&quot;14977&quot;&gt;&lt;property id=&quot;20148&quot; value=&quot;5&quot;/&gt;&lt;property id=&quot;20300&quot; value=&quot;Slide 4 - &amp;quot;Hole Note Symbols&amp;quot;&quot;/&gt;&lt;property id=&quot;20307&quot; value=&quot;295&quot;/&gt;&lt;/object&gt;&lt;object type=&quot;3&quot; unique_id=&quot;14978&quot;&gt;&lt;property id=&quot;20148&quot; value=&quot;5&quot;/&gt;&lt;property id=&quot;20300&quot; value=&quot;Slide 5 - &amp;quot;Hole Notes&amp;quot;&quot;/&gt;&lt;property id=&quot;20307&quot; value=&quot;290&quot;/&gt;&lt;/object&gt;&lt;object type=&quot;3&quot; unique_id=&quot;14979&quot;&gt;&lt;property id=&quot;20148&quot; value=&quot;5&quot;/&gt;&lt;property id=&quot;20300&quot; value=&quot;Slide 6 - &amp;quot;Hole Notes&amp;quot;&quot;/&gt;&lt;property id=&quot;20307&quot; value=&quot;289&quot;/&gt;&lt;/object&gt;&lt;object type=&quot;3&quot; unique_id=&quot;14980&quot;&gt;&lt;property id=&quot;20148&quot; value=&quot;5&quot;/&gt;&lt;property id=&quot;20300&quot; value=&quot;Slide 7 - &amp;quot;Hole Notes&amp;quot;&quot;/&gt;&lt;property id=&quot;20307&quot; value=&quot;291&quot;/&gt;&lt;/object&gt;&lt;object type=&quot;3&quot; unique_id=&quot;14981&quot;&gt;&lt;property id=&quot;20148&quot; value=&quot;5&quot;/&gt;&lt;property id=&quot;20300&quot; value=&quot;Slide 8 - &amp;quot;Hole Notes&amp;quot;&quot;/&gt;&lt;property id=&quot;20307&quot; value=&quot;292&quot;/&gt;&lt;/object&gt;&lt;object type=&quot;3&quot; unique_id=&quot;14982&quot;&gt;&lt;property id=&quot;20148&quot; value=&quot;5&quot;/&gt;&lt;property id=&quot;20300&quot; value=&quot;Slide 9 - &amp;quot;Thread Notes&amp;quot;&quot;/&gt;&lt;property id=&quot;20307&quot; value=&quot;296&quot;/&gt;&lt;/object&gt;&lt;object type=&quot;3&quot; unique_id=&quot;14983&quot;&gt;&lt;property id=&quot;20148&quot; value=&quot;5&quot;/&gt;&lt;property id=&quot;20300&quot; value=&quot;Slide 10 - &amp;quot;Unified National Thread Notes&amp;quot;&quot;/&gt;&lt;property id=&quot;20307&quot; value=&quot;297&quot;/&gt;&lt;/object&gt;&lt;object type=&quot;3&quot; unique_id=&quot;14984&quot;&gt;&lt;property id=&quot;20148&quot; value=&quot;5&quot;/&gt;&lt;property id=&quot;20300&quot; value=&quot;Slide 11 - &amp;quot;ISO Thread Notes&amp;quot;&quot;/&gt;&lt;property id=&quot;20307&quot; value=&quot;29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owerPointTemplateAE_2009_1217_NEW NEW Template">
  <a:themeElements>
    <a:clrScheme name="General_PowerPoint_Template_20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eneral_PowerPoint_Template_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eneral_PowerPoint_Template_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al_PowerPoint_Template_20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al_PowerPoint_Template_20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PowerPointTemplateAE_2009_1217_NEW NEW Template</Template>
  <TotalTime>2424</TotalTime>
  <Words>289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PowerPointTemplateAE_2009_1217_NEW NEW Template</vt:lpstr>
      <vt:lpstr>1_Custom Design</vt:lpstr>
      <vt:lpstr>PowerPoint Presentation</vt:lpstr>
      <vt:lpstr>Hole Definitions</vt:lpstr>
      <vt:lpstr>Hole Definitions</vt:lpstr>
      <vt:lpstr>Hole Note Symbols</vt:lpstr>
      <vt:lpstr>Hole Notes</vt:lpstr>
      <vt:lpstr>Hole Notes</vt:lpstr>
      <vt:lpstr>Hole Notes</vt:lpstr>
      <vt:lpstr>Hole Notes</vt:lpstr>
      <vt:lpstr>Thread Notes</vt:lpstr>
      <vt:lpstr>Unified National Thread Notes</vt:lpstr>
      <vt:lpstr>ISO Thread Notes</vt:lpstr>
    </vt:vector>
  </TitlesOfParts>
  <Company>Project Lead The Way,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7.2 Holes and Hole Notes</dc:title>
  <dc:subject>IED - Lesson 7.2</dc:subject>
  <dc:creator>PLTW</dc:creator>
  <cp:lastModifiedBy>Andy Fischer</cp:lastModifiedBy>
  <cp:revision>64</cp:revision>
  <dcterms:created xsi:type="dcterms:W3CDTF">2010-01-04T14:07:12Z</dcterms:created>
  <dcterms:modified xsi:type="dcterms:W3CDTF">2017-03-10T15:49:42Z</dcterms:modified>
</cp:coreProperties>
</file>